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7" r:id="rId2"/>
    <p:sldId id="256" r:id="rId3"/>
    <p:sldId id="258" r:id="rId4"/>
    <p:sldId id="259" r:id="rId5"/>
    <p:sldId id="300" r:id="rId6"/>
    <p:sldId id="411" r:id="rId7"/>
    <p:sldId id="461" r:id="rId8"/>
    <p:sldId id="462" r:id="rId9"/>
    <p:sldId id="290" r:id="rId10"/>
    <p:sldId id="501" r:id="rId11"/>
    <p:sldId id="294" r:id="rId12"/>
    <p:sldId id="497" r:id="rId13"/>
    <p:sldId id="496" r:id="rId14"/>
    <p:sldId id="499" r:id="rId15"/>
    <p:sldId id="500" r:id="rId16"/>
    <p:sldId id="502" r:id="rId17"/>
    <p:sldId id="503" r:id="rId18"/>
    <p:sldId id="296" r:id="rId19"/>
    <p:sldId id="302" r:id="rId20"/>
    <p:sldId id="286" r:id="rId21"/>
    <p:sldId id="504" r:id="rId22"/>
    <p:sldId id="272" r:id="rId23"/>
    <p:sldId id="273" r:id="rId24"/>
    <p:sldId id="289" r:id="rId25"/>
    <p:sldId id="274" r:id="rId26"/>
    <p:sldId id="275" r:id="rId27"/>
    <p:sldId id="301" r:id="rId28"/>
    <p:sldId id="279" r:id="rId29"/>
    <p:sldId id="292" r:id="rId30"/>
    <p:sldId id="505" r:id="rId31"/>
    <p:sldId id="506" r:id="rId32"/>
    <p:sldId id="507" r:id="rId33"/>
    <p:sldId id="508" r:id="rId34"/>
    <p:sldId id="509" r:id="rId35"/>
    <p:sldId id="510" r:id="rId36"/>
    <p:sldId id="511" r:id="rId37"/>
    <p:sldId id="512" r:id="rId38"/>
    <p:sldId id="269" r:id="rId39"/>
    <p:sldId id="271" r:id="rId40"/>
    <p:sldId id="270" r:id="rId4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03A1FD-DC0E-4EBA-A3E9-243E86305EC9}" type="datetimeFigureOut">
              <a:rPr lang="pl-PL" smtClean="0"/>
              <a:t>30.09.2022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84D3AF-1412-4090-BF24-165542DDD72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98772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l-PL" altLang="pl-PL" sz="1400" dirty="0">
                <a:solidFill>
                  <a:srgbClr val="17375E"/>
                </a:solidFill>
              </a:rPr>
              <a:t>Bankowość towarzyszy człowiekowi od setek lat. Rolę pierwszych banków pełniły w starożytnej Grecji świątynie – ze względów religijnych uważano je za miejsca nietykalne i bezpieczne. Posiadały one nawet własną straż świątynną, co budziło dodatkowe zaufanie deponentów. Współczesna bankowość to wiele instytucji, produktów, usług. To także efekt rozwoju technologii i budowanie nowoczesnych systemów bezpieczeństwa, ale przede wszystkim odpowiedź na zapotrzebowanie KLIENTÓW.</a:t>
            </a:r>
          </a:p>
          <a:p>
            <a:pPr eaLnBrk="1" hangingPunct="1">
              <a:spcBef>
                <a:spcPct val="0"/>
              </a:spcBef>
            </a:pPr>
            <a:endParaRPr lang="pl-PL" altLang="pl-PL" sz="1400" dirty="0">
              <a:solidFill>
                <a:srgbClr val="17375E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pl-PL" altLang="pl-PL" sz="1400" dirty="0">
                <a:solidFill>
                  <a:srgbClr val="17375E"/>
                </a:solidFill>
              </a:rPr>
              <a:t>Film: https://www.youtube.com/watch?v=Y8s3pTobAYo&amp;ab_channel=eService</a:t>
            </a:r>
          </a:p>
          <a:p>
            <a:pPr eaLnBrk="1" hangingPunct="1">
              <a:spcBef>
                <a:spcPct val="0"/>
              </a:spcBef>
            </a:pPr>
            <a:endParaRPr lang="pl-PL" altLang="pl-PL" sz="1400" dirty="0">
              <a:solidFill>
                <a:srgbClr val="17375E"/>
              </a:solidFill>
            </a:endParaRPr>
          </a:p>
          <a:p>
            <a:pPr eaLnBrk="1" hangingPunct="1">
              <a:spcBef>
                <a:spcPct val="0"/>
              </a:spcBef>
            </a:pPr>
            <a:endParaRPr lang="pl-PL" altLang="pl-PL" dirty="0"/>
          </a:p>
        </p:txBody>
      </p:sp>
      <p:sp>
        <p:nvSpPr>
          <p:cNvPr id="2048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022350" fontAlgn="base">
              <a:spcBef>
                <a:spcPct val="0"/>
              </a:spcBef>
              <a:spcAft>
                <a:spcPct val="0"/>
              </a:spcAft>
            </a:pPr>
            <a:fld id="{98C73FC3-7593-4631-9864-B6419DDD4230}" type="slidenum">
              <a:rPr lang="en-GB" altLang="pl-PL" sz="1200" smtClean="0"/>
              <a:pPr defTabSz="1022350"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GB" altLang="pl-PL" sz="1200"/>
          </a:p>
        </p:txBody>
      </p:sp>
    </p:spTree>
    <p:extLst>
      <p:ext uri="{BB962C8B-B14F-4D97-AF65-F5344CB8AC3E}">
        <p14:creationId xmlns:p14="http://schemas.microsoft.com/office/powerpoint/2010/main" val="18251837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l-PL" altLang="pl-PL" sz="1100" i="1" dirty="0"/>
              <a:t>Kolejnym popularnym  produktem ułatwiającym zarządzanie finansami są karty płatnicze, w tym te najbardziej popularne: debetowa i kredytowa. Wiele osób myli się czym się różnią. </a:t>
            </a:r>
          </a:p>
          <a:p>
            <a:pPr eaLnBrk="1" hangingPunct="1">
              <a:spcBef>
                <a:spcPct val="0"/>
              </a:spcBef>
            </a:pPr>
            <a:r>
              <a:rPr lang="pl-PL" altLang="pl-PL" sz="1100" i="1" dirty="0"/>
              <a:t>Wyjaśnijmy: </a:t>
            </a:r>
          </a:p>
          <a:p>
            <a:pPr eaLnBrk="1" hangingPunct="1">
              <a:spcBef>
                <a:spcPct val="0"/>
              </a:spcBef>
            </a:pPr>
            <a:r>
              <a:rPr lang="pl-PL" altLang="pl-PL" sz="1100" i="1" dirty="0"/>
              <a:t>Karta debetowa – powiązana z kontem, etc. </a:t>
            </a:r>
          </a:p>
          <a:p>
            <a:pPr eaLnBrk="1" hangingPunct="1">
              <a:spcBef>
                <a:spcPct val="0"/>
              </a:spcBef>
            </a:pPr>
            <a:endParaRPr lang="pl-PL" altLang="pl-PL" dirty="0"/>
          </a:p>
          <a:p>
            <a:pPr eaLnBrk="1" hangingPunct="1">
              <a:spcBef>
                <a:spcPct val="0"/>
              </a:spcBef>
            </a:pPr>
            <a:r>
              <a:rPr lang="pl-PL" altLang="pl-PL" i="1" dirty="0">
                <a:solidFill>
                  <a:srgbClr val="17375E"/>
                </a:solidFill>
              </a:rPr>
              <a:t>W zależności od banku możemy ustawić sobie limity: ilości transakcji, maksymalnych kwot transakcji; na poziomie kanału – płatności w Internecie, w POS, wypłaty w bankomatach.</a:t>
            </a:r>
          </a:p>
          <a:p>
            <a:pPr eaLnBrk="1" hangingPunct="1">
              <a:spcBef>
                <a:spcPct val="0"/>
              </a:spcBef>
            </a:pPr>
            <a:endParaRPr lang="pl-PL" altLang="pl-PL" dirty="0">
              <a:solidFill>
                <a:srgbClr val="17375E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pl-PL" altLang="pl-PL" i="1" dirty="0"/>
              <a:t>O bezpieczeństwie szerzej za chwilę.</a:t>
            </a:r>
          </a:p>
          <a:p>
            <a:pPr eaLnBrk="1" hangingPunct="1">
              <a:spcBef>
                <a:spcPct val="0"/>
              </a:spcBef>
            </a:pPr>
            <a:endParaRPr lang="pl-PL" altLang="pl-PL" dirty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</a:pPr>
            <a:endParaRPr lang="pl-PL" altLang="pl-PL" dirty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022350" fontAlgn="base">
              <a:spcBef>
                <a:spcPct val="0"/>
              </a:spcBef>
              <a:spcAft>
                <a:spcPct val="0"/>
              </a:spcAft>
            </a:pPr>
            <a:fld id="{B497CA63-75E3-4D65-8725-5559ECEAE6A7}" type="slidenum">
              <a:rPr lang="en-GB" altLang="pl-PL" sz="1200" smtClean="0"/>
              <a:pPr defTabSz="1022350"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GB" altLang="pl-PL" sz="1200"/>
          </a:p>
        </p:txBody>
      </p:sp>
    </p:spTree>
    <p:extLst>
      <p:ext uri="{BB962C8B-B14F-4D97-AF65-F5344CB8AC3E}">
        <p14:creationId xmlns:p14="http://schemas.microsoft.com/office/powerpoint/2010/main" val="2942529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l-PL" altLang="pl-PL" i="1" dirty="0"/>
              <a:t>Jeśli zgubie kartę, należy ją bezzwłocznie zastrzec. </a:t>
            </a: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022350" fontAlgn="base">
              <a:spcBef>
                <a:spcPct val="0"/>
              </a:spcBef>
              <a:spcAft>
                <a:spcPct val="0"/>
              </a:spcAft>
            </a:pPr>
            <a:fld id="{E8B0AC84-6A31-45CB-AEDC-0F91285B2630}" type="slidenum">
              <a:rPr lang="en-GB" altLang="pl-PL" sz="1200" smtClean="0"/>
              <a:pPr defTabSz="1022350"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GB" altLang="pl-PL" sz="1200"/>
          </a:p>
        </p:txBody>
      </p:sp>
    </p:spTree>
    <p:extLst>
      <p:ext uri="{BB962C8B-B14F-4D97-AF65-F5344CB8AC3E}">
        <p14:creationId xmlns:p14="http://schemas.microsoft.com/office/powerpoint/2010/main" val="2212485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85750" indent="-285750" eaLnBrk="1" hangingPunct="1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pl-PL" altLang="pl-PL" sz="1400" dirty="0">
                <a:solidFill>
                  <a:srgbClr val="17375E"/>
                </a:solidFill>
              </a:rPr>
              <a:t>Dzisiaj bardzo powszechna jest bankowość elektroniczna, czyli bankowość internetowa – obsługiwana za pomocą komputera, laptopa oraz bankowość mobilna – obsługiwana za pomocą </a:t>
            </a:r>
            <a:r>
              <a:rPr lang="pl-PL" altLang="pl-PL" sz="1400" dirty="0" err="1">
                <a:solidFill>
                  <a:srgbClr val="17375E"/>
                </a:solidFill>
              </a:rPr>
              <a:t>smartfona</a:t>
            </a:r>
            <a:r>
              <a:rPr lang="pl-PL" altLang="pl-PL" sz="1400" dirty="0">
                <a:solidFill>
                  <a:srgbClr val="17375E"/>
                </a:solidFill>
              </a:rPr>
              <a:t>, tabletu.</a:t>
            </a:r>
          </a:p>
          <a:p>
            <a:pPr marL="285750" indent="-285750" eaLnBrk="1" hangingPunct="1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pl-PL" altLang="pl-PL" sz="1400" dirty="0">
                <a:solidFill>
                  <a:srgbClr val="17375E"/>
                </a:solidFill>
              </a:rPr>
              <a:t>Bankowość elektroniczna jest wygodniejsza i bezpieczniejsza niż przekazywanie gotówki. </a:t>
            </a:r>
          </a:p>
        </p:txBody>
      </p:sp>
      <p:sp>
        <p:nvSpPr>
          <p:cNvPr id="2253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022350" fontAlgn="base">
              <a:spcBef>
                <a:spcPct val="0"/>
              </a:spcBef>
              <a:spcAft>
                <a:spcPct val="0"/>
              </a:spcAft>
            </a:pPr>
            <a:fld id="{CCC035BE-B841-4061-B8B9-DA9812CFA206}" type="slidenum">
              <a:rPr lang="en-GB" altLang="pl-PL" sz="1200" smtClean="0"/>
              <a:pPr defTabSz="1022350"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GB" altLang="pl-PL" sz="1200"/>
          </a:p>
        </p:txBody>
      </p:sp>
    </p:spTree>
    <p:extLst>
      <p:ext uri="{BB962C8B-B14F-4D97-AF65-F5344CB8AC3E}">
        <p14:creationId xmlns:p14="http://schemas.microsoft.com/office/powerpoint/2010/main" val="22610220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l-PL" altLang="pl-PL" dirty="0"/>
              <a:t>Najpowszechniejszym produktem bankowym dostępnym w bankowości elektronicznej jest konto bankowe. Konto bankowe jest popularne także wśród seniorów. </a:t>
            </a:r>
            <a:endParaRPr lang="en-GB" altLang="pl-PL" dirty="0"/>
          </a:p>
          <a:p>
            <a:pPr eaLnBrk="1" hangingPunct="1">
              <a:spcBef>
                <a:spcPct val="0"/>
              </a:spcBef>
            </a:pPr>
            <a:endParaRPr lang="en-GB" altLang="pl-PL" dirty="0"/>
          </a:p>
          <a:p>
            <a:pPr eaLnBrk="1" hangingPunct="1">
              <a:spcBef>
                <a:spcPct val="0"/>
              </a:spcBef>
            </a:pPr>
            <a:r>
              <a:rPr lang="pl-PL" altLang="pl-PL" sz="1200" dirty="0">
                <a:solidFill>
                  <a:srgbClr val="17375E"/>
                </a:solidFill>
              </a:rPr>
              <a:t>Każdy bank musi mieć w swojej ofercie co najmniej jedno darmowe konto – jest to obowiązek ustawowy.</a:t>
            </a:r>
          </a:p>
          <a:p>
            <a:pPr eaLnBrk="1" hangingPunct="1">
              <a:spcBef>
                <a:spcPct val="0"/>
              </a:spcBef>
            </a:pPr>
            <a:endParaRPr lang="pl-PL" altLang="pl-PL" sz="1200" dirty="0">
              <a:solidFill>
                <a:srgbClr val="17375E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pl-PL" altLang="pl-PL" sz="1200" dirty="0">
                <a:solidFill>
                  <a:srgbClr val="17375E"/>
                </a:solidFill>
              </a:rPr>
              <a:t>Film: https://www.youtube.com/watch?v=aKEejSN6gmo</a:t>
            </a:r>
          </a:p>
          <a:p>
            <a:pPr eaLnBrk="1" hangingPunct="1">
              <a:spcBef>
                <a:spcPct val="0"/>
              </a:spcBef>
            </a:pPr>
            <a:endParaRPr lang="en-GB" altLang="pl-PL" dirty="0"/>
          </a:p>
        </p:txBody>
      </p:sp>
      <p:sp>
        <p:nvSpPr>
          <p:cNvPr id="2458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022350" fontAlgn="base">
              <a:spcBef>
                <a:spcPct val="0"/>
              </a:spcBef>
              <a:spcAft>
                <a:spcPct val="0"/>
              </a:spcAft>
            </a:pPr>
            <a:fld id="{DF0095FB-B393-4FCB-A382-D653DBA64992}" type="slidenum">
              <a:rPr lang="en-GB" altLang="pl-PL" sz="1200" smtClean="0"/>
              <a:pPr defTabSz="1022350"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GB" altLang="pl-PL" sz="1200"/>
          </a:p>
        </p:txBody>
      </p:sp>
    </p:spTree>
    <p:extLst>
      <p:ext uri="{BB962C8B-B14F-4D97-AF65-F5344CB8AC3E}">
        <p14:creationId xmlns:p14="http://schemas.microsoft.com/office/powerpoint/2010/main" val="14417339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altLang="pl-PL" dirty="0"/>
              <a:t>Korzystając z bankowości elektronicznej musimy pamiętać o podstawowych zasadach bezpieczeństwa. Inaczej nasz „wirtualny sejf” udostępniamy złodziejom.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80502-7CC7-4B5E-8CCF-9CD7EBC3A6FB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997760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Coraz częściej zarządzamy</a:t>
            </a:r>
            <a:r>
              <a:rPr lang="pl-PL" baseline="0" dirty="0"/>
              <a:t> naszymi środkami również przez aplikacje bankowe. To dobre rozwiązanie bo aplikacje bankowe są szczególnie chronione. Posiadają wiele zabezpieczeń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91D52-ABDF-43D9-B050-9B6F987EA70C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033049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80502-7CC7-4B5E-8CCF-9CD7EBC3A6FB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00609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l-PL" altLang="pl-PL" dirty="0"/>
              <a:t>Dzięki aplikacji</a:t>
            </a:r>
            <a:r>
              <a:rPr lang="pl-PL" altLang="pl-PL" baseline="0" dirty="0"/>
              <a:t> naszego banku możemy również skorzystać z innowacyjnego rozwiązania stworzonego w Polsce – jest nim BLIK czyli wygodny bezpieczny sposób dokonywania transakcji z użyciem 6 cyfrowego kodu.</a:t>
            </a:r>
          </a:p>
          <a:p>
            <a:pPr eaLnBrk="1" hangingPunct="1">
              <a:spcBef>
                <a:spcPct val="0"/>
              </a:spcBef>
            </a:pPr>
            <a:endParaRPr lang="pl-PL" altLang="pl-PL" baseline="0" dirty="0"/>
          </a:p>
          <a:p>
            <a:pPr eaLnBrk="1" hangingPunct="1">
              <a:spcBef>
                <a:spcPct val="0"/>
              </a:spcBef>
            </a:pPr>
            <a:r>
              <a:rPr lang="pl-PL" altLang="pl-PL" baseline="0" dirty="0"/>
              <a:t>Dzięki niemu możemy zapłacić za zakupy w </a:t>
            </a:r>
            <a:r>
              <a:rPr lang="pl-PL" altLang="pl-PL" baseline="0" dirty="0" err="1"/>
              <a:t>internecie</a:t>
            </a:r>
            <a:r>
              <a:rPr lang="pl-PL" altLang="pl-PL" baseline="0" dirty="0"/>
              <a:t>, wypłacić pieniądze z bankomatu, przelać szybko środki na rachunek bliskiej nam osoby znając numer jej numer telefonu oraz zapłacić w sklepie za zakupy</a:t>
            </a:r>
          </a:p>
          <a:p>
            <a:pPr eaLnBrk="1" hangingPunct="1">
              <a:spcBef>
                <a:spcPct val="0"/>
              </a:spcBef>
            </a:pPr>
            <a:endParaRPr lang="pl-PL" altLang="pl-PL" baseline="0" dirty="0"/>
          </a:p>
          <a:p>
            <a:pPr eaLnBrk="1" hangingPunct="1">
              <a:spcBef>
                <a:spcPct val="0"/>
              </a:spcBef>
            </a:pPr>
            <a:r>
              <a:rPr lang="pl-PL" altLang="pl-PL" baseline="0" dirty="0"/>
              <a:t>Film: https://youtu.be/_vEemlZolAQ</a:t>
            </a:r>
            <a:endParaRPr lang="en-US" altLang="pl-PL" dirty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022350" fontAlgn="base">
              <a:spcBef>
                <a:spcPct val="0"/>
              </a:spcBef>
              <a:spcAft>
                <a:spcPct val="0"/>
              </a:spcAft>
            </a:pPr>
            <a:fld id="{9727B14B-E58E-4390-963B-35A8C782DF53}" type="slidenum">
              <a:rPr lang="en-GB" altLang="pl-PL" sz="1200" smtClean="0">
                <a:solidFill>
                  <a:srgbClr val="000000"/>
                </a:solidFill>
              </a:rPr>
              <a:pPr defTabSz="1022350"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GB" altLang="pl-PL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8562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pl-PL" dirty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022350" fontAlgn="base">
              <a:spcBef>
                <a:spcPct val="0"/>
              </a:spcBef>
              <a:spcAft>
                <a:spcPct val="0"/>
              </a:spcAft>
            </a:pPr>
            <a:fld id="{9727B14B-E58E-4390-963B-35A8C782DF53}" type="slidenum">
              <a:rPr lang="en-GB" altLang="pl-PL" sz="1200" smtClean="0">
                <a:solidFill>
                  <a:srgbClr val="000000"/>
                </a:solidFill>
              </a:rPr>
              <a:pPr defTabSz="1022350"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GB" altLang="pl-PL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5077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Filmik: https://www.youtube.com/watch?v=AVJHXyFhXNM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91D52-ABDF-43D9-B050-9B6F987EA70C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19846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C81A69-660E-4FDD-8E6F-D240854EF2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4F189024-DEE0-41CF-8A6D-0F2C389AC1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9EA8451-B9E4-40BE-8A4F-90BC15E1D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294D9-C435-4665-B0BC-F93E9FE62EC4}" type="datetimeFigureOut">
              <a:rPr lang="pl-PL" smtClean="0"/>
              <a:t>30.09.2022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F1ED682-06C4-4401-9CDA-A7040FE5F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ED62C98-3B70-49EE-8700-174F63D9F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3934E-01D9-4581-A7AB-3D39B14279B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3292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A3F9E6E-0CFA-4359-B8DF-4D94548B7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AFB208BA-0735-4BAB-B23B-5AABFDE2A2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0B38040-E855-403C-AD25-9244AD76B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294D9-C435-4665-B0BC-F93E9FE62EC4}" type="datetimeFigureOut">
              <a:rPr lang="pl-PL" smtClean="0"/>
              <a:t>30.09.2022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955C228-8D7C-423F-BE64-7A2B91E2A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A9069EE-9259-4D29-ACE6-8F2F1B62F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3934E-01D9-4581-A7AB-3D39B14279B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14401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F853A3CD-4F53-421C-9284-D6C646234A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6731AA4F-AD70-45F3-B9E5-BC1042BF97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BF22536-CFBA-4FAE-9273-B5477AAB0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294D9-C435-4665-B0BC-F93E9FE62EC4}" type="datetimeFigureOut">
              <a:rPr lang="pl-PL" smtClean="0"/>
              <a:t>30.09.2022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B0718DD-123D-47A0-8B60-07A702657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386D9B2-BB4B-4AA9-ABD8-CCF5DD72C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3934E-01D9-4581-A7AB-3D39B14279B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7784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32BD635-2637-405B-A232-03CF63553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B8B046F-AE84-4136-8B93-8FA77B15BD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022317D-3DE6-443E-AE56-15EC45EED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294D9-C435-4665-B0BC-F93E9FE62EC4}" type="datetimeFigureOut">
              <a:rPr lang="pl-PL" smtClean="0"/>
              <a:t>30.09.2022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902E79F-8B03-4BBD-89D6-23B3EA582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9C97416-5B01-45E1-8D95-BF70BDF26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3934E-01D9-4581-A7AB-3D39B14279B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6783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28AE723-F4B0-43A0-9777-3957298BA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B470AD6-BB10-4033-8434-394BE5E5BF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6723EB1-9EF6-40C3-9156-38C4CA4E0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294D9-C435-4665-B0BC-F93E9FE62EC4}" type="datetimeFigureOut">
              <a:rPr lang="pl-PL" smtClean="0"/>
              <a:t>30.09.2022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D2CD0B2-80CF-423C-80AA-110D5C01A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DA024DC-2C22-480F-92D2-595F0B45F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3934E-01D9-4581-A7AB-3D39B14279B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20646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6661ABC-9A4B-41FD-B08F-56DC3FE68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114FA1B-404D-4F30-AC83-092C8475D4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FDC0B163-4BCB-4E94-999C-04FE0E9C61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A8735DD0-53D5-41D6-9A48-964F6E73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294D9-C435-4665-B0BC-F93E9FE62EC4}" type="datetimeFigureOut">
              <a:rPr lang="pl-PL" smtClean="0"/>
              <a:t>30.09.2022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15FBADA2-8C82-4C19-963F-0E7AFACF8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432E648-690C-404A-9055-FC2FCF6E7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3934E-01D9-4581-A7AB-3D39B14279B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2057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6BBBB7-D58D-4177-B750-3EB400667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8BF35E5-A7C9-4419-8ECA-4C675DA689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540DA1B-F034-4829-9E26-8DCE0D6E6B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41F2E9BE-A319-49CA-BD2D-2F1C487D9B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094ED393-10C8-435C-A29D-BCE2A8BD92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0FF681B3-79B8-4A5F-A3DF-36750C619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294D9-C435-4665-B0BC-F93E9FE62EC4}" type="datetimeFigureOut">
              <a:rPr lang="pl-PL" smtClean="0"/>
              <a:t>30.09.2022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4A75ADE4-06D9-4FDC-B276-B461F1F95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7F45263B-43B3-4DB0-A7FA-4984F935C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3934E-01D9-4581-A7AB-3D39B14279B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9669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162B275-14ED-4197-AF6E-909DD2645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8630EA83-3752-4E61-8F47-FBD43F3EE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294D9-C435-4665-B0BC-F93E9FE62EC4}" type="datetimeFigureOut">
              <a:rPr lang="pl-PL" smtClean="0"/>
              <a:t>30.09.2022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3A8A5340-6A0C-4CFC-B28A-8A7FD0955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466AA614-51FC-4CD8-9817-6FC4AA15D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3934E-01D9-4581-A7AB-3D39B14279B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54513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F85E36AA-A1FD-4970-A8A5-878B7FC57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294D9-C435-4665-B0BC-F93E9FE62EC4}" type="datetimeFigureOut">
              <a:rPr lang="pl-PL" smtClean="0"/>
              <a:t>30.09.2022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0F6A6F53-A387-471D-BEEA-9CD8BCE9B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398BFC3-E3E4-4151-81E5-FBF0C5CB5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3934E-01D9-4581-A7AB-3D39B14279B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34275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4DDA31C-9C66-4730-8CE0-F888E2A09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24E4F17-DC41-4BF8-A77B-4FF9F12FD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3CED8A1-822D-4A34-A78D-D958D0B333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C35243E6-B24C-4C8A-99FE-57125A9B5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294D9-C435-4665-B0BC-F93E9FE62EC4}" type="datetimeFigureOut">
              <a:rPr lang="pl-PL" smtClean="0"/>
              <a:t>30.09.2022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F4B39A2F-CAAC-4180-A370-4A128A933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681F729D-5053-4AD2-93C7-1C43543D9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3934E-01D9-4581-A7AB-3D39B14279B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4182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C583584-F786-4E19-8C64-BC4ABFD0C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8BA103C5-0557-46E4-95DC-06B5B660C5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2E7CFE50-D46B-4DFD-923F-DAED0E0E8A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6C54C294-4805-4E75-A18B-C09B9E379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294D9-C435-4665-B0BC-F93E9FE62EC4}" type="datetimeFigureOut">
              <a:rPr lang="pl-PL" smtClean="0"/>
              <a:t>30.09.2022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FCF3496B-22F9-4510-A72E-C54C6B232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CFA5FC3-1D71-4D94-873D-A0C227B79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3934E-01D9-4581-A7AB-3D39B14279B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6068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0FB6B463-994D-49C9-9CE1-E60199726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6B481AB-8148-4791-B686-9A2CB08C2E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57BB44B-107F-41F6-BF26-8E9C6D5B47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A294D9-C435-4665-B0BC-F93E9FE62EC4}" type="datetimeFigureOut">
              <a:rPr lang="pl-PL" smtClean="0"/>
              <a:t>30.09.2022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158CB28-7B21-48DE-A5A7-6BEF7AF24B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CC74CE3-73EA-451F-9661-8ED630FADB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13934E-01D9-4581-A7AB-3D39B14279B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38144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7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4.png"/><Relationship Id="rId10" Type="http://schemas.openxmlformats.org/officeDocument/2006/relationships/image" Target="../media/image15.png"/><Relationship Id="rId4" Type="http://schemas.openxmlformats.org/officeDocument/2006/relationships/image" Target="../media/image17.png"/><Relationship Id="rId9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hyperlink" Target="Bezpieczna.Bankowo&#347;&#263;.Elektroniczna.Fundacja.Zaczyn.210908.pptx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hyperlink" Target="Bezpieczna.Bankowo&#347;&#263;.Elektroniczna.Fundacja.Zaczyn.210908.pptx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7.pn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gif"/><Relationship Id="rId4" Type="http://schemas.openxmlformats.org/officeDocument/2006/relationships/image" Target="../media/image4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3" Type="http://schemas.openxmlformats.org/officeDocument/2006/relationships/image" Target="../media/image35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11" Type="http://schemas.openxmlformats.org/officeDocument/2006/relationships/image" Target="../media/image53.png"/><Relationship Id="rId5" Type="http://schemas.openxmlformats.org/officeDocument/2006/relationships/image" Target="../media/image48.gif"/><Relationship Id="rId15" Type="http://schemas.openxmlformats.org/officeDocument/2006/relationships/image" Target="../media/image36.png"/><Relationship Id="rId10" Type="http://schemas.openxmlformats.org/officeDocument/2006/relationships/image" Target="../media/image52.png"/><Relationship Id="rId4" Type="http://schemas.openxmlformats.org/officeDocument/2006/relationships/image" Target="../media/image7.png"/><Relationship Id="rId9" Type="http://schemas.openxmlformats.org/officeDocument/2006/relationships/image" Target="../media/image51.png"/><Relationship Id="rId14" Type="http://schemas.openxmlformats.org/officeDocument/2006/relationships/image" Target="../media/image5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hyperlink" Target="file:///\\localhost\Users\zuzia\Desktop\Bankowcy%20dla%20edukacji\Seniorzy\Prezentacja.Final\Filmy.Prezentacja\1.%20Film%202.1.mp4" TargetMode="External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4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hyperlink" Target="Bezpieczna.Bankowo&#347;&#263;.Elektroniczna.Fundacja.Zaczyn.210908.pptx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9525D15-220A-44CA-AC39-D089DCC74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2624" y="365125"/>
            <a:ext cx="5591175" cy="6026150"/>
          </a:xfrm>
        </p:spPr>
        <p:txBody>
          <a:bodyPr>
            <a:normAutofit/>
          </a:bodyPr>
          <a:lstStyle/>
          <a:p>
            <a:pPr algn="ctr"/>
            <a:r>
              <a:rPr lang="pl-PL" sz="4800" b="1" dirty="0">
                <a:solidFill>
                  <a:schemeClr val="accent1"/>
                </a:solidFill>
                <a:latin typeface="+mn-lt"/>
                <a:cs typeface="Aharoni" panose="02010803020104030203" pitchFamily="2" charset="-79"/>
              </a:rPr>
              <a:t>E-BANKOWOŚĆ</a:t>
            </a:r>
            <a:br>
              <a:rPr lang="pl-PL" sz="4800" b="1" dirty="0">
                <a:solidFill>
                  <a:schemeClr val="accent1"/>
                </a:solidFill>
                <a:latin typeface="+mn-lt"/>
                <a:cs typeface="Aharoni" panose="02010803020104030203" pitchFamily="2" charset="-79"/>
              </a:rPr>
            </a:br>
            <a:br>
              <a:rPr lang="pl-PL" sz="4800" b="1" dirty="0">
                <a:solidFill>
                  <a:schemeClr val="accent1"/>
                </a:solidFill>
                <a:latin typeface="+mn-lt"/>
                <a:cs typeface="Aharoni" panose="02010803020104030203" pitchFamily="2" charset="-79"/>
              </a:rPr>
            </a:br>
            <a:br>
              <a:rPr lang="pl-PL" sz="3000" b="1" dirty="0">
                <a:solidFill>
                  <a:schemeClr val="accent1"/>
                </a:solidFill>
                <a:latin typeface="+mn-lt"/>
                <a:cs typeface="Aharoni" panose="02010803020104030203" pitchFamily="2" charset="-79"/>
              </a:rPr>
            </a:br>
            <a:r>
              <a:rPr lang="pl-PL" sz="2000" b="1" dirty="0">
                <a:solidFill>
                  <a:schemeClr val="accent1"/>
                </a:solidFill>
                <a:latin typeface="+mn-lt"/>
                <a:cs typeface="Aharoni" panose="02010803020104030203" pitchFamily="2" charset="-79"/>
              </a:rPr>
              <a:t>Prowadzenie:</a:t>
            </a:r>
            <a:br>
              <a:rPr lang="pl-PL" sz="2000" b="1" dirty="0">
                <a:solidFill>
                  <a:schemeClr val="accent1"/>
                </a:solidFill>
                <a:latin typeface="+mn-lt"/>
                <a:cs typeface="Aharoni" panose="02010803020104030203" pitchFamily="2" charset="-79"/>
              </a:rPr>
            </a:br>
            <a:r>
              <a:rPr lang="pl-PL" sz="2000" b="1" dirty="0">
                <a:solidFill>
                  <a:schemeClr val="accent1"/>
                </a:solidFill>
                <a:latin typeface="+mn-lt"/>
                <a:cs typeface="Aharoni" panose="02010803020104030203" pitchFamily="2" charset="-79"/>
              </a:rPr>
              <a:t>Łukasz Szczepańczyk</a:t>
            </a:r>
            <a:br>
              <a:rPr lang="pl-PL" sz="7200" b="1" dirty="0">
                <a:solidFill>
                  <a:schemeClr val="accent1"/>
                </a:solidFill>
                <a:latin typeface="+mn-lt"/>
                <a:cs typeface="Aharoni" panose="02010803020104030203" pitchFamily="2" charset="-79"/>
              </a:rPr>
            </a:br>
            <a:endParaRPr lang="pl-PL" sz="6000" b="1" dirty="0">
              <a:solidFill>
                <a:schemeClr val="accent1"/>
              </a:solidFill>
              <a:latin typeface="+mn-lt"/>
              <a:cs typeface="Aharoni" panose="02010803020104030203" pitchFamily="2" charset="-79"/>
            </a:endParaRPr>
          </a:p>
        </p:txBody>
      </p:sp>
      <p:pic>
        <p:nvPicPr>
          <p:cNvPr id="7" name="Symbol zastępczy zawartości 6" descr="Obraz zawierający tekst, wizytówka&#10;&#10;Opis wygenerowany automatycznie">
            <a:extLst>
              <a:ext uri="{FF2B5EF4-FFF2-40B4-BE49-F238E27FC236}">
                <a16:creationId xmlns:a16="http://schemas.microsoft.com/office/drawing/2014/main" id="{9D0703FA-1428-4EEB-AB1C-123E7ABEFF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661" y="-32546"/>
            <a:ext cx="5512436" cy="6890546"/>
          </a:xfrm>
        </p:spPr>
      </p:pic>
    </p:spTree>
    <p:extLst>
      <p:ext uri="{BB962C8B-B14F-4D97-AF65-F5344CB8AC3E}">
        <p14:creationId xmlns:p14="http://schemas.microsoft.com/office/powerpoint/2010/main" val="855922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512081" y="423354"/>
            <a:ext cx="11361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>
                <a:solidFill>
                  <a:srgbClr val="002060"/>
                </a:solidFill>
                <a:latin typeface="Exo 2 Black" panose="00000A00000000000000" pitchFamily="2" charset="-18"/>
              </a:rPr>
              <a:t>APLIKACJE BANKOWE</a:t>
            </a: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638" y="1300162"/>
            <a:ext cx="11520197" cy="5049837"/>
          </a:xfrm>
          <a:prstGeom prst="rect">
            <a:avLst/>
          </a:prstGeom>
        </p:spPr>
      </p:pic>
      <p:pic>
        <p:nvPicPr>
          <p:cNvPr id="11" name="Picture 2" descr="https://wartobezgotowkowo.pl/wp-content/uploads/2019/10/Logo-WB-Z-adresem-www-Midnight-Blue-png-RGB-1920x-przezroczyste-tlo-190830-GK.pn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6" y="297016"/>
            <a:ext cx="2520956" cy="840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26846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az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147" y="3219815"/>
            <a:ext cx="2574842" cy="3000603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1410870" y="322849"/>
            <a:ext cx="111962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>
                <a:solidFill>
                  <a:srgbClr val="002060"/>
                </a:solidFill>
                <a:latin typeface="Exo 2 Black" panose="00000A00000000000000" pitchFamily="2" charset="-18"/>
              </a:rPr>
              <a:t>JAK BEZPIECZNIE KORZYSTAĆ </a:t>
            </a:r>
            <a:br>
              <a:rPr lang="pl-PL" sz="2400" dirty="0">
                <a:solidFill>
                  <a:srgbClr val="002060"/>
                </a:solidFill>
                <a:latin typeface="Exo 2 Black" panose="00000A00000000000000" pitchFamily="2" charset="-18"/>
              </a:rPr>
            </a:br>
            <a:r>
              <a:rPr lang="pl-PL" sz="2400" dirty="0">
                <a:solidFill>
                  <a:srgbClr val="002060"/>
                </a:solidFill>
                <a:latin typeface="Exo 2 Black" panose="00000A00000000000000" pitchFamily="2" charset="-18"/>
              </a:rPr>
              <a:t>Z BANKOWOŚCI MOBILNEJ W TELEFONIE ?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5489923" y="1445515"/>
            <a:ext cx="4345613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133" dirty="0">
                <a:solidFill>
                  <a:srgbClr val="002060"/>
                </a:solidFill>
                <a:latin typeface="Exo 2 Light" panose="00000400000000000000" pitchFamily="2" charset="-18"/>
              </a:rPr>
              <a:t>Zainstaluj program antywirusowy</a:t>
            </a:r>
          </a:p>
        </p:txBody>
      </p:sp>
      <p:pic>
        <p:nvPicPr>
          <p:cNvPr id="21" name="Obraz 23">
            <a:extLst>
              <a:ext uri="{FF2B5EF4-FFF2-40B4-BE49-F238E27FC236}">
                <a16:creationId xmlns:a16="http://schemas.microsoft.com/office/drawing/2014/main" id="{998835A8-8CC0-482E-B427-E948BF05B5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1155" y="1973732"/>
            <a:ext cx="720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Obraz 32">
            <a:extLst>
              <a:ext uri="{FF2B5EF4-FFF2-40B4-BE49-F238E27FC236}">
                <a16:creationId xmlns:a16="http://schemas.microsoft.com/office/drawing/2014/main" id="{75E1952A-AC32-4DF5-9682-2869BF7ADF8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2113" y="3653237"/>
            <a:ext cx="720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pole tekstowe 28"/>
          <p:cNvSpPr txBox="1"/>
          <p:nvPr/>
        </p:nvSpPr>
        <p:spPr>
          <a:xfrm>
            <a:off x="7350190" y="2122383"/>
            <a:ext cx="3064109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133" dirty="0">
                <a:solidFill>
                  <a:srgbClr val="002060"/>
                </a:solidFill>
                <a:latin typeface="Exo 2 Light" panose="00000400000000000000" pitchFamily="2" charset="-18"/>
              </a:rPr>
              <a:t>Blokuj ekran smartfonu</a:t>
            </a:r>
          </a:p>
        </p:txBody>
      </p:sp>
      <p:sp>
        <p:nvSpPr>
          <p:cNvPr id="31" name="pole tekstowe 30"/>
          <p:cNvSpPr txBox="1"/>
          <p:nvPr/>
        </p:nvSpPr>
        <p:spPr>
          <a:xfrm>
            <a:off x="5017364" y="4252136"/>
            <a:ext cx="5423280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133" dirty="0">
                <a:solidFill>
                  <a:srgbClr val="002060"/>
                </a:solidFill>
                <a:latin typeface="Exo 2 Light" panose="00000400000000000000" pitchFamily="2" charset="-18"/>
              </a:rPr>
              <a:t>Korzystaj z WI-FI zabezpieczonego hasłem</a:t>
            </a:r>
          </a:p>
        </p:txBody>
      </p:sp>
      <p:sp>
        <p:nvSpPr>
          <p:cNvPr id="32" name="pole tekstowe 31"/>
          <p:cNvSpPr txBox="1"/>
          <p:nvPr/>
        </p:nvSpPr>
        <p:spPr>
          <a:xfrm>
            <a:off x="4307274" y="5136969"/>
            <a:ext cx="5403402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133" dirty="0">
                <a:solidFill>
                  <a:srgbClr val="002060"/>
                </a:solidFill>
                <a:latin typeface="Exo 2 Light" panose="00000400000000000000" pitchFamily="2" charset="-18"/>
              </a:rPr>
              <a:t>Korzystaj z transferu danych w smartfonie</a:t>
            </a:r>
          </a:p>
        </p:txBody>
      </p:sp>
      <p:sp>
        <p:nvSpPr>
          <p:cNvPr id="35" name="pole tekstowe 34"/>
          <p:cNvSpPr txBox="1"/>
          <p:nvPr/>
        </p:nvSpPr>
        <p:spPr>
          <a:xfrm>
            <a:off x="2607706" y="3540965"/>
            <a:ext cx="8660897" cy="3549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pl-PL" altLang="pl-PL" sz="2133" dirty="0">
                <a:solidFill>
                  <a:srgbClr val="002060"/>
                </a:solidFill>
                <a:latin typeface="Exo 2 Light" panose="00000400000000000000" pitchFamily="2" charset="-18"/>
              </a:rPr>
              <a:t>W przypadku utraty telefonu zablokuj go w bankowości internetowej </a:t>
            </a:r>
            <a:endParaRPr lang="en-US" altLang="pl-PL" sz="2133" dirty="0">
              <a:solidFill>
                <a:srgbClr val="002060"/>
              </a:solidFill>
              <a:latin typeface="Exo 2 Light" panose="00000400000000000000" pitchFamily="2" charset="-18"/>
            </a:endParaRPr>
          </a:p>
        </p:txBody>
      </p:sp>
      <p:pic>
        <p:nvPicPr>
          <p:cNvPr id="20" name="Obraz 23">
            <a:extLst>
              <a:ext uri="{FF2B5EF4-FFF2-40B4-BE49-F238E27FC236}">
                <a16:creationId xmlns:a16="http://schemas.microsoft.com/office/drawing/2014/main" id="{CFEF4558-EC62-4022-9B9F-5890EB9FB24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8093" y="1288071"/>
            <a:ext cx="701207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Obraz 32">
            <a:extLst>
              <a:ext uri="{FF2B5EF4-FFF2-40B4-BE49-F238E27FC236}">
                <a16:creationId xmlns:a16="http://schemas.microsoft.com/office/drawing/2014/main" id="{671FE21D-DE53-4E14-A8C1-C637184DA99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6351" y="2679307"/>
            <a:ext cx="720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wal 1"/>
          <p:cNvSpPr/>
          <p:nvPr/>
        </p:nvSpPr>
        <p:spPr>
          <a:xfrm>
            <a:off x="1587568" y="2679307"/>
            <a:ext cx="1612832" cy="97393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7" name="Obraz 36">
            <a:extLst>
              <a:ext uri="{FF2B5EF4-FFF2-40B4-BE49-F238E27FC236}">
                <a16:creationId xmlns:a16="http://schemas.microsoft.com/office/drawing/2014/main" id="{0736CBE1-5621-4076-A271-96DFD116C04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1999" y="4150460"/>
            <a:ext cx="696648" cy="696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Obraz 34">
            <a:extLst>
              <a:ext uri="{FF2B5EF4-FFF2-40B4-BE49-F238E27FC236}">
                <a16:creationId xmlns:a16="http://schemas.microsoft.com/office/drawing/2014/main" id="{5BFA103E-BD67-4C6B-AEB7-7712788A58C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4160" y="5033347"/>
            <a:ext cx="699909" cy="699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pole tekstowe 29"/>
          <p:cNvSpPr txBox="1"/>
          <p:nvPr/>
        </p:nvSpPr>
        <p:spPr>
          <a:xfrm>
            <a:off x="1587568" y="2799251"/>
            <a:ext cx="9587881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133" dirty="0">
                <a:solidFill>
                  <a:srgbClr val="002060"/>
                </a:solidFill>
                <a:latin typeface="Exo 2 Light" panose="00000400000000000000" pitchFamily="2" charset="-18"/>
              </a:rPr>
              <a:t>Instaluj aplikacje zaufanych sklepów - Google Play, </a:t>
            </a:r>
            <a:r>
              <a:rPr lang="pl-PL" sz="2133" dirty="0" err="1">
                <a:solidFill>
                  <a:srgbClr val="002060"/>
                </a:solidFill>
                <a:latin typeface="Exo 2 Light" panose="00000400000000000000" pitchFamily="2" charset="-18"/>
              </a:rPr>
              <a:t>AppStore</a:t>
            </a:r>
            <a:r>
              <a:rPr lang="pl-PL" sz="2133" dirty="0">
                <a:solidFill>
                  <a:srgbClr val="002060"/>
                </a:solidFill>
                <a:latin typeface="Exo 2 Light" panose="00000400000000000000" pitchFamily="2" charset="-18"/>
              </a:rPr>
              <a:t>, Windows </a:t>
            </a:r>
            <a:r>
              <a:rPr lang="pl-PL" sz="2133" dirty="0" err="1">
                <a:solidFill>
                  <a:srgbClr val="002060"/>
                </a:solidFill>
                <a:latin typeface="Exo 2 Light" panose="00000400000000000000" pitchFamily="2" charset="-18"/>
              </a:rPr>
              <a:t>Store</a:t>
            </a:r>
            <a:endParaRPr lang="pl-PL" sz="2133" dirty="0">
              <a:solidFill>
                <a:srgbClr val="002060"/>
              </a:solidFill>
              <a:latin typeface="Exo 2 Light" panose="00000400000000000000" pitchFamily="2" charset="-18"/>
            </a:endParaRPr>
          </a:p>
        </p:txBody>
      </p:sp>
      <p:pic>
        <p:nvPicPr>
          <p:cNvPr id="19" name="Picture 2" descr="https://wartobezgotowkowo.pl/wp-content/uploads/2019/10/Logo-WB-Z-adresem-www-Midnight-Blue-png-RGB-1920x-przezroczyste-tlo-190830-GK.png"/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6" y="297016"/>
            <a:ext cx="2520956" cy="840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866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Obraz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325" y="6024034"/>
            <a:ext cx="10429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9264651" y="5398810"/>
            <a:ext cx="326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Źródło: mbank.pl</a:t>
            </a: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183" y="1487925"/>
            <a:ext cx="11333326" cy="3910885"/>
          </a:xfrm>
          <a:prstGeom prst="rect">
            <a:avLst/>
          </a:prstGeom>
        </p:spPr>
      </p:pic>
      <p:sp>
        <p:nvSpPr>
          <p:cNvPr id="10" name="pole tekstowe 9"/>
          <p:cNvSpPr txBox="1"/>
          <p:nvPr/>
        </p:nvSpPr>
        <p:spPr>
          <a:xfrm>
            <a:off x="307741" y="442137"/>
            <a:ext cx="11196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>
                <a:solidFill>
                  <a:srgbClr val="002060"/>
                </a:solidFill>
                <a:latin typeface="Exo 2 Black" panose="00000A00000000000000" pitchFamily="2" charset="-18"/>
              </a:rPr>
              <a:t>BLIK </a:t>
            </a:r>
          </a:p>
        </p:txBody>
      </p:sp>
      <p:pic>
        <p:nvPicPr>
          <p:cNvPr id="11" name="Picture 2" descr="https://wartobezgotowkowo.pl/wp-content/uploads/2019/10/Logo-WB-Z-adresem-www-Midnight-Blue-png-RGB-1920x-przezroczyste-tlo-190830-GK.png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6" y="297016"/>
            <a:ext cx="2520956" cy="840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AA7CA654-AEC5-4F66-8BE1-06890A6E8C2B}"/>
              </a:ext>
            </a:extLst>
          </p:cNvPr>
          <p:cNvSpPr/>
          <p:nvPr/>
        </p:nvSpPr>
        <p:spPr>
          <a:xfrm>
            <a:off x="3411180" y="5961605"/>
            <a:ext cx="34044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altLang="pl-PL" sz="2000" dirty="0">
                <a:hlinkClick r:id="rId6" action="ppaction://hlinkpres?slideindex=1&amp;slidetitle="/>
              </a:rPr>
              <a:t>https://youtu.be/_vEemlZolAQ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40242453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Obraz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7150" y="6115050"/>
            <a:ext cx="10429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245" y="1858886"/>
            <a:ext cx="10955339" cy="3946602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1247541" y="486342"/>
            <a:ext cx="11196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err="1">
                <a:solidFill>
                  <a:srgbClr val="002060"/>
                </a:solidFill>
                <a:latin typeface="Exo 2 Black" panose="00000A00000000000000" pitchFamily="2" charset="-18"/>
              </a:rPr>
              <a:t>Chargeback</a:t>
            </a:r>
            <a:r>
              <a:rPr lang="pl-PL" sz="2400" dirty="0">
                <a:solidFill>
                  <a:srgbClr val="002060"/>
                </a:solidFill>
                <a:latin typeface="Exo 2 Black" panose="00000A00000000000000" pitchFamily="2" charset="-18"/>
              </a:rPr>
              <a:t> – kiedy można skorzystać?</a:t>
            </a:r>
          </a:p>
        </p:txBody>
      </p:sp>
      <p:pic>
        <p:nvPicPr>
          <p:cNvPr id="8" name="Picture 2" descr="https://wartobezgotowkowo.pl/wp-content/uploads/2019/10/Logo-WB-Z-adresem-www-Midnight-Blue-png-RGB-1920x-przezroczyste-tlo-190830-GK.png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6" y="297016"/>
            <a:ext cx="2520956" cy="840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71750325-FCAD-47E8-AD43-6E2A81E86EE2}"/>
              </a:ext>
            </a:extLst>
          </p:cNvPr>
          <p:cNvSpPr/>
          <p:nvPr/>
        </p:nvSpPr>
        <p:spPr>
          <a:xfrm>
            <a:off x="8450777" y="6039397"/>
            <a:ext cx="33171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dirty="0">
                <a:hlinkClick r:id="rId6" action="ppaction://hlinkpres?slideindex=1&amp;slidetitle="/>
              </a:rPr>
              <a:t>https://youtu.be/5J9S3HLexrk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23947586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923" y="1430337"/>
            <a:ext cx="11144153" cy="4411663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4006123" y="486342"/>
            <a:ext cx="60593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2400" dirty="0" err="1">
                <a:solidFill>
                  <a:srgbClr val="002060"/>
                </a:solidFill>
                <a:latin typeface="Exo 2 Black" panose="00000A00000000000000" pitchFamily="2" charset="-18"/>
              </a:rPr>
              <a:t>Chargeback</a:t>
            </a:r>
            <a:r>
              <a:rPr lang="pl-PL" sz="2400" dirty="0">
                <a:solidFill>
                  <a:srgbClr val="002060"/>
                </a:solidFill>
                <a:latin typeface="Exo 2 Black" panose="00000A00000000000000" pitchFamily="2" charset="-18"/>
              </a:rPr>
              <a:t> – kiedy można skorzystać?</a:t>
            </a:r>
          </a:p>
        </p:txBody>
      </p:sp>
      <p:pic>
        <p:nvPicPr>
          <p:cNvPr id="7" name="Picture 2" descr="https://wartobezgotowkowo.pl/wp-content/uploads/2019/10/Logo-WB-Z-adresem-www-Midnight-Blue-png-RGB-1920x-przezroczyste-tlo-190830-GK.png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6" y="297016"/>
            <a:ext cx="2520956" cy="840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44521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0300" y="1163638"/>
            <a:ext cx="9039225" cy="5419725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3911136" y="486342"/>
            <a:ext cx="60593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2400" dirty="0" err="1">
                <a:solidFill>
                  <a:srgbClr val="002060"/>
                </a:solidFill>
                <a:latin typeface="Exo 2 Black" panose="00000A00000000000000" pitchFamily="2" charset="-18"/>
              </a:rPr>
              <a:t>Chargeback</a:t>
            </a:r>
            <a:r>
              <a:rPr lang="pl-PL" sz="2400" dirty="0">
                <a:solidFill>
                  <a:srgbClr val="002060"/>
                </a:solidFill>
                <a:latin typeface="Exo 2 Black" panose="00000A00000000000000" pitchFamily="2" charset="-18"/>
              </a:rPr>
              <a:t> – kiedy można skorzystać?</a:t>
            </a:r>
          </a:p>
        </p:txBody>
      </p:sp>
      <p:pic>
        <p:nvPicPr>
          <p:cNvPr id="7" name="Picture 2" descr="https://wartobezgotowkowo.pl/wp-content/uploads/2019/10/Logo-WB-Z-adresem-www-Midnight-Blue-png-RGB-1920x-przezroczyste-tlo-190830-GK.pn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6" y="297016"/>
            <a:ext cx="2520956" cy="840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60682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5DCE37-CA8C-490D-9CA7-EADC03B2C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8384"/>
            <a:ext cx="10515600" cy="4898579"/>
          </a:xfrm>
        </p:spPr>
        <p:txBody>
          <a:bodyPr/>
          <a:lstStyle/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Podsumowanie</a:t>
            </a: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457200" indent="-457200" algn="just">
              <a:buAutoNum type="arabicPeriod"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Nauczyliśmy się zasad bezpiecznego korzystania z e-bankowości na komputerze i smartfonie</a:t>
            </a:r>
          </a:p>
          <a:p>
            <a:pPr marL="0" indent="0" algn="ctr">
              <a:buNone/>
            </a:pPr>
            <a:endParaRPr lang="pl-PL" sz="7200" dirty="0">
              <a:solidFill>
                <a:schemeClr val="accent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7A10A91-764D-46B7-969E-46FB1DA4F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" y="190499"/>
            <a:ext cx="11287125" cy="98107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9638CAD-3DE9-46E8-BE4F-EA6719A97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4" y="5534816"/>
            <a:ext cx="10858501" cy="128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2425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5DCE37-CA8C-490D-9CA7-EADC03B2C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8384"/>
            <a:ext cx="10515600" cy="4898579"/>
          </a:xfrm>
        </p:spPr>
        <p:txBody>
          <a:bodyPr/>
          <a:lstStyle/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ctr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Bezpieczeństwo używania kart kredytowych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7A10A91-764D-46B7-969E-46FB1DA4F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" y="190499"/>
            <a:ext cx="11287125" cy="98107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9638CAD-3DE9-46E8-BE4F-EA6719A97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4" y="5534816"/>
            <a:ext cx="10858501" cy="128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7672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 bwMode="auto">
          <a:xfrm>
            <a:off x="0" y="2311634"/>
            <a:ext cx="585788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1F53BCB9-4DA5-44CC-99D8-D1D6E4B6DF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34" y="294923"/>
            <a:ext cx="2476741" cy="825580"/>
          </a:xfrm>
          <a:prstGeom prst="rect">
            <a:avLst/>
          </a:prstGeom>
        </p:spPr>
      </p:pic>
      <p:sp>
        <p:nvSpPr>
          <p:cNvPr id="6" name="Tytuł 1">
            <a:extLst>
              <a:ext uri="{FF2B5EF4-FFF2-40B4-BE49-F238E27FC236}">
                <a16:creationId xmlns:a16="http://schemas.microsoft.com/office/drawing/2014/main" id="{8F453656-BA21-4D1F-BDC4-173895C1C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6116" y="270857"/>
            <a:ext cx="7127450" cy="877926"/>
          </a:xfrm>
        </p:spPr>
        <p:txBody>
          <a:bodyPr>
            <a:normAutofit/>
          </a:bodyPr>
          <a:lstStyle/>
          <a:p>
            <a:pPr algn="r"/>
            <a:r>
              <a:rPr lang="pl-PL" sz="3400" b="1" dirty="0">
                <a:solidFill>
                  <a:srgbClr val="002060"/>
                </a:solidFill>
              </a:rPr>
              <a:t>Czym są karty płatnicze?</a:t>
            </a:r>
          </a:p>
        </p:txBody>
      </p:sp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id="{839289C1-764F-4116-B106-BF4406C26C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21552"/>
            <a:ext cx="494483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dirty="0">
                <a:solidFill>
                  <a:schemeClr val="tx2">
                    <a:lumMod val="50000"/>
                  </a:schemeClr>
                </a:solidFill>
              </a:rPr>
              <a:t>Instrument płatniczy służący do regulowania należności za nabyte towary i usługi oraz do podejmowania gotówki z bankomatów.</a:t>
            </a:r>
          </a:p>
          <a:p>
            <a:pPr marL="0" indent="0">
              <a:buNone/>
            </a:pPr>
            <a:endParaRPr lang="pl-PL" sz="2400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pl-PL" sz="2400" dirty="0">
                <a:solidFill>
                  <a:schemeClr val="tx2">
                    <a:lumMod val="50000"/>
                  </a:schemeClr>
                </a:solidFill>
              </a:rPr>
              <a:t>Płatność takim instrumentem stanowi wygodną alternatywą w stosunku do transakcji gotówkowych.</a:t>
            </a:r>
          </a:p>
          <a:p>
            <a:pPr marL="0" indent="0">
              <a:buNone/>
            </a:pPr>
            <a:endParaRPr lang="pl-PL" sz="240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8010E8D5-D1BC-43D9-AAA0-9A1B05FA94F9}"/>
              </a:ext>
            </a:extLst>
          </p:cNvPr>
          <p:cNvPicPr/>
          <p:nvPr/>
        </p:nvPicPr>
        <p:blipFill rotWithShape="1">
          <a:blip r:embed="rId4"/>
          <a:srcRect l="14333" t="24647" r="31744" b="10268"/>
          <a:stretch/>
        </p:blipFill>
        <p:spPr>
          <a:xfrm>
            <a:off x="6706696" y="2205879"/>
            <a:ext cx="4944834" cy="3414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3032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 bwMode="auto">
          <a:xfrm>
            <a:off x="0" y="2311634"/>
            <a:ext cx="585788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1F53BCB9-4DA5-44CC-99D8-D1D6E4B6DF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34" y="294923"/>
            <a:ext cx="2476741" cy="825580"/>
          </a:xfrm>
          <a:prstGeom prst="rect">
            <a:avLst/>
          </a:prstGeom>
        </p:spPr>
      </p:pic>
      <p:sp>
        <p:nvSpPr>
          <p:cNvPr id="6" name="Tytuł 1">
            <a:extLst>
              <a:ext uri="{FF2B5EF4-FFF2-40B4-BE49-F238E27FC236}">
                <a16:creationId xmlns:a16="http://schemas.microsoft.com/office/drawing/2014/main" id="{8F453656-BA21-4D1F-BDC4-173895C1C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6116" y="270857"/>
            <a:ext cx="7127450" cy="877926"/>
          </a:xfrm>
        </p:spPr>
        <p:txBody>
          <a:bodyPr>
            <a:normAutofit/>
          </a:bodyPr>
          <a:lstStyle/>
          <a:p>
            <a:pPr algn="r"/>
            <a:r>
              <a:rPr lang="pl-PL" sz="3400" b="1" dirty="0">
                <a:solidFill>
                  <a:srgbClr val="002060"/>
                </a:solidFill>
              </a:rPr>
              <a:t>Karty płatnicze w Polsce</a:t>
            </a:r>
          </a:p>
        </p:txBody>
      </p:sp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id="{839289C1-764F-4116-B106-BF4406C26C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2301" y="1625662"/>
            <a:ext cx="4477732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sz="2400" dirty="0">
                <a:solidFill>
                  <a:schemeClr val="tx2">
                    <a:lumMod val="50000"/>
                  </a:schemeClr>
                </a:solidFill>
              </a:rPr>
              <a:t>Fizycznie karta płatnicza jest prostokątnym kawałkiem plastiku o wymiarach 54 na 86 mm, wyposażonym w pasek magnetyczny i/lub chip, na którym zapisane są:</a:t>
            </a:r>
          </a:p>
          <a:p>
            <a:pPr marL="0" indent="0">
              <a:buNone/>
            </a:pPr>
            <a:r>
              <a:rPr lang="pl-PL" sz="2400" dirty="0">
                <a:solidFill>
                  <a:schemeClr val="tx2">
                    <a:lumMod val="50000"/>
                  </a:schemeClr>
                </a:solidFill>
              </a:rPr>
              <a:t>dane o posiadaczu karty (imię, nazwisko), </a:t>
            </a:r>
            <a:br>
              <a:rPr lang="pl-PL" sz="24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pl-PL" sz="2400" dirty="0">
                <a:solidFill>
                  <a:schemeClr val="tx2">
                    <a:lumMod val="50000"/>
                  </a:schemeClr>
                </a:solidFill>
              </a:rPr>
              <a:t>nazwa banku, </a:t>
            </a:r>
            <a:br>
              <a:rPr lang="pl-PL" sz="24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pl-PL" sz="2400" dirty="0">
                <a:solidFill>
                  <a:schemeClr val="tx2">
                    <a:lumMod val="50000"/>
                  </a:schemeClr>
                </a:solidFill>
              </a:rPr>
              <a:t>identyfikator karty, </a:t>
            </a:r>
            <a:br>
              <a:rPr lang="pl-PL" sz="24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pl-PL" sz="2400" dirty="0">
                <a:solidFill>
                  <a:schemeClr val="tx2">
                    <a:lumMod val="50000"/>
                  </a:schemeClr>
                </a:solidFill>
              </a:rPr>
              <a:t>data jej ważności,</a:t>
            </a:r>
            <a:br>
              <a:rPr lang="pl-PL" sz="24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pl-PL" sz="2400" dirty="0">
                <a:solidFill>
                  <a:schemeClr val="tx2">
                    <a:lumMod val="50000"/>
                  </a:schemeClr>
                </a:solidFill>
              </a:rPr>
              <a:t>kod CVV lub CVC niezbędny do przeprowadzania transakcji internetowych.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5C5981CD-F4A5-45BF-B696-96E7EA25E570}"/>
              </a:ext>
            </a:extLst>
          </p:cNvPr>
          <p:cNvPicPr/>
          <p:nvPr/>
        </p:nvPicPr>
        <p:blipFill rotWithShape="1">
          <a:blip r:embed="rId4"/>
          <a:srcRect l="19107" t="23771" r="17294"/>
          <a:stretch/>
        </p:blipFill>
        <p:spPr>
          <a:xfrm>
            <a:off x="6042583" y="1715675"/>
            <a:ext cx="5741166" cy="4214189"/>
          </a:xfrm>
          <a:prstGeom prst="rect">
            <a:avLst/>
          </a:prstGeom>
        </p:spPr>
      </p:pic>
      <p:pic>
        <p:nvPicPr>
          <p:cNvPr id="10" name="Obraz 2">
            <a:extLst>
              <a:ext uri="{FF2B5EF4-FFF2-40B4-BE49-F238E27FC236}">
                <a16:creationId xmlns:a16="http://schemas.microsoft.com/office/drawing/2014/main" id="{4F1B09FB-359D-4EBF-9835-1AD7DFCB4FE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489" y="3585431"/>
            <a:ext cx="5318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braz 2">
            <a:extLst>
              <a:ext uri="{FF2B5EF4-FFF2-40B4-BE49-F238E27FC236}">
                <a16:creationId xmlns:a16="http://schemas.microsoft.com/office/drawing/2014/main" id="{AFB87815-57EB-45B1-8582-809E5700A88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489" y="4170260"/>
            <a:ext cx="5318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Obraz 2">
            <a:extLst>
              <a:ext uri="{FF2B5EF4-FFF2-40B4-BE49-F238E27FC236}">
                <a16:creationId xmlns:a16="http://schemas.microsoft.com/office/drawing/2014/main" id="{3E0DBD1C-B04F-48B0-80AD-20691F7E3C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489" y="4466056"/>
            <a:ext cx="5318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Obraz 2">
            <a:extLst>
              <a:ext uri="{FF2B5EF4-FFF2-40B4-BE49-F238E27FC236}">
                <a16:creationId xmlns:a16="http://schemas.microsoft.com/office/drawing/2014/main" id="{58512CD4-5C36-458A-939C-8C1F6CE5D9D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489" y="4783369"/>
            <a:ext cx="5318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Obraz 2">
            <a:extLst>
              <a:ext uri="{FF2B5EF4-FFF2-40B4-BE49-F238E27FC236}">
                <a16:creationId xmlns:a16="http://schemas.microsoft.com/office/drawing/2014/main" id="{E3566FA4-C595-4E9B-82A2-E391FDCD8DE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489" y="5016438"/>
            <a:ext cx="5318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777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F3F303D-FB94-4C74-880D-3D5BED655B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F75B329A-1997-4ADE-B219-D079B016DA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1251AC04-107B-4B45-BD33-8D40C9F4D4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27" y="263695"/>
            <a:ext cx="11554273" cy="6488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7071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 bwMode="auto">
          <a:xfrm>
            <a:off x="0" y="2312450"/>
            <a:ext cx="585788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pole tekstowe 11"/>
          <p:cNvSpPr txBox="1">
            <a:spLocks noChangeArrowheads="1"/>
          </p:cNvSpPr>
          <p:nvPr/>
        </p:nvSpPr>
        <p:spPr bwMode="auto">
          <a:xfrm>
            <a:off x="2640013" y="1196976"/>
            <a:ext cx="7848600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385" tIns="51193" rIns="102385" bIns="51193"/>
          <a:lstStyle>
            <a:lvl1pPr marL="720725" indent="-720725">
              <a:tabLst>
                <a:tab pos="7207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7207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7207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7207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7207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22350" eaLnBrk="0" fontAlgn="base" hangingPunct="0">
              <a:spcBef>
                <a:spcPct val="0"/>
              </a:spcBef>
              <a:spcAft>
                <a:spcPct val="0"/>
              </a:spcAft>
              <a:tabLst>
                <a:tab pos="7207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22350" eaLnBrk="0" fontAlgn="base" hangingPunct="0">
              <a:spcBef>
                <a:spcPct val="0"/>
              </a:spcBef>
              <a:spcAft>
                <a:spcPct val="0"/>
              </a:spcAft>
              <a:tabLst>
                <a:tab pos="7207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22350" eaLnBrk="0" fontAlgn="base" hangingPunct="0">
              <a:spcBef>
                <a:spcPct val="0"/>
              </a:spcBef>
              <a:spcAft>
                <a:spcPct val="0"/>
              </a:spcAft>
              <a:tabLst>
                <a:tab pos="7207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22350" eaLnBrk="0" fontAlgn="base" hangingPunct="0">
              <a:spcBef>
                <a:spcPct val="0"/>
              </a:spcBef>
              <a:spcAft>
                <a:spcPct val="0"/>
              </a:spcAft>
              <a:tabLst>
                <a:tab pos="7207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endParaRPr lang="pl-PL" altLang="pl-PL" sz="2400" dirty="0">
              <a:solidFill>
                <a:srgbClr val="17375E"/>
              </a:solidFill>
            </a:endParaRPr>
          </a:p>
          <a:p>
            <a:pPr algn="r" eaLnBrk="1" hangingPunct="1"/>
            <a:endParaRPr lang="pl-PL" altLang="pl-PL" sz="2400" dirty="0">
              <a:solidFill>
                <a:srgbClr val="17375E"/>
              </a:solidFill>
            </a:endParaRPr>
          </a:p>
          <a:p>
            <a:pPr>
              <a:spcBef>
                <a:spcPts val="1200"/>
              </a:spcBef>
            </a:pPr>
            <a:r>
              <a:rPr lang="pl-PL" altLang="pl-PL" b="1" dirty="0">
                <a:solidFill>
                  <a:srgbClr val="17375E"/>
                </a:solidFill>
              </a:rPr>
              <a:t>	</a:t>
            </a:r>
            <a:r>
              <a:rPr lang="pl-PL" altLang="pl-PL" dirty="0">
                <a:solidFill>
                  <a:srgbClr val="17375E"/>
                </a:solidFill>
              </a:rPr>
              <a:t>szybki </a:t>
            </a:r>
            <a:r>
              <a:rPr lang="pl-PL" altLang="pl-PL" b="1" dirty="0">
                <a:solidFill>
                  <a:srgbClr val="17375E"/>
                </a:solidFill>
              </a:rPr>
              <a:t>dostęp do pieniędzy zgromadzonych na koncie</a:t>
            </a:r>
          </a:p>
          <a:p>
            <a:pPr>
              <a:spcBef>
                <a:spcPts val="1200"/>
              </a:spcBef>
            </a:pPr>
            <a:r>
              <a:rPr lang="pl-PL" altLang="pl-PL" b="1" dirty="0">
                <a:solidFill>
                  <a:srgbClr val="17375E"/>
                </a:solidFill>
              </a:rPr>
              <a:t>	wygodna </a:t>
            </a:r>
            <a:r>
              <a:rPr lang="pl-PL" altLang="pl-PL" dirty="0">
                <a:solidFill>
                  <a:srgbClr val="17375E"/>
                </a:solidFill>
              </a:rPr>
              <a:t>do operacji w </a:t>
            </a:r>
            <a:r>
              <a:rPr lang="pl-PL" altLang="pl-PL" b="1" dirty="0">
                <a:solidFill>
                  <a:srgbClr val="17375E"/>
                </a:solidFill>
              </a:rPr>
              <a:t>bankomatach i wpłatomatach</a:t>
            </a:r>
          </a:p>
          <a:p>
            <a:pPr>
              <a:spcBef>
                <a:spcPts val="1200"/>
              </a:spcBef>
            </a:pPr>
            <a:r>
              <a:rPr lang="pl-PL" altLang="pl-PL" b="1" dirty="0">
                <a:solidFill>
                  <a:srgbClr val="17375E"/>
                </a:solidFill>
              </a:rPr>
              <a:t>	płatności</a:t>
            </a:r>
            <a:r>
              <a:rPr lang="pl-PL" altLang="pl-PL" dirty="0">
                <a:solidFill>
                  <a:srgbClr val="17375E"/>
                </a:solidFill>
              </a:rPr>
              <a:t> za pomocą terminala w sklepach</a:t>
            </a:r>
            <a:endParaRPr lang="pl-PL" altLang="pl-PL" b="1" dirty="0">
              <a:solidFill>
                <a:srgbClr val="17375E"/>
              </a:solidFill>
            </a:endParaRPr>
          </a:p>
          <a:p>
            <a:pPr>
              <a:spcBef>
                <a:spcPts val="1200"/>
              </a:spcBef>
            </a:pPr>
            <a:r>
              <a:rPr lang="pl-PL" altLang="pl-PL" b="1" dirty="0">
                <a:solidFill>
                  <a:srgbClr val="17375E"/>
                </a:solidFill>
              </a:rPr>
              <a:t>	maksymalna wartość</a:t>
            </a:r>
            <a:r>
              <a:rPr lang="pl-PL" altLang="pl-PL" dirty="0">
                <a:solidFill>
                  <a:srgbClr val="17375E"/>
                </a:solidFill>
              </a:rPr>
              <a:t> transakcji</a:t>
            </a:r>
            <a:br>
              <a:rPr lang="pl-PL" altLang="pl-PL" dirty="0">
                <a:solidFill>
                  <a:srgbClr val="17375E"/>
                </a:solidFill>
              </a:rPr>
            </a:br>
            <a:r>
              <a:rPr lang="pl-PL" altLang="pl-PL" dirty="0">
                <a:solidFill>
                  <a:srgbClr val="17375E"/>
                </a:solidFill>
              </a:rPr>
              <a:t>do </a:t>
            </a:r>
            <a:r>
              <a:rPr lang="pl-PL" altLang="pl-PL" b="1" dirty="0">
                <a:solidFill>
                  <a:srgbClr val="17375E"/>
                </a:solidFill>
              </a:rPr>
              <a:t>kwoty dostępnych środków na koncie</a:t>
            </a:r>
            <a:endParaRPr lang="pl-PL" altLang="pl-PL" dirty="0">
              <a:solidFill>
                <a:srgbClr val="FF0000"/>
              </a:solidFill>
            </a:endParaRPr>
          </a:p>
          <a:p>
            <a:pPr>
              <a:spcBef>
                <a:spcPts val="1200"/>
              </a:spcBef>
            </a:pPr>
            <a:r>
              <a:rPr lang="pl-PL" altLang="pl-PL" b="1" dirty="0">
                <a:solidFill>
                  <a:srgbClr val="17375E"/>
                </a:solidFill>
              </a:rPr>
              <a:t>	nie jest źródłem kredytu	</a:t>
            </a:r>
          </a:p>
          <a:p>
            <a:pPr>
              <a:spcBef>
                <a:spcPts val="1200"/>
              </a:spcBef>
            </a:pPr>
            <a:r>
              <a:rPr lang="pl-PL" altLang="pl-PL" dirty="0">
                <a:solidFill>
                  <a:srgbClr val="17375E"/>
                </a:solidFill>
              </a:rPr>
              <a:t>	</a:t>
            </a:r>
            <a:r>
              <a:rPr lang="pl-PL" altLang="pl-PL" b="1" dirty="0">
                <a:solidFill>
                  <a:srgbClr val="17375E"/>
                </a:solidFill>
              </a:rPr>
              <a:t>bezpieczna </a:t>
            </a:r>
            <a:r>
              <a:rPr lang="pl-PL" altLang="pl-PL" dirty="0">
                <a:solidFill>
                  <a:srgbClr val="17375E"/>
                </a:solidFill>
              </a:rPr>
              <a:t>– o ile </a:t>
            </a:r>
            <a:r>
              <a:rPr lang="pl-PL" altLang="pl-PL" b="1" dirty="0">
                <a:solidFill>
                  <a:srgbClr val="FF0000"/>
                </a:solidFill>
              </a:rPr>
              <a:t>postępujemy ostrożnie</a:t>
            </a:r>
          </a:p>
        </p:txBody>
      </p:sp>
      <p:pic>
        <p:nvPicPr>
          <p:cNvPr id="39941" name="Obraz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238" y="2205038"/>
            <a:ext cx="5318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Obraz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238" y="2636838"/>
            <a:ext cx="5318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3" name="Obraz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238" y="3141663"/>
            <a:ext cx="5318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4" name="Obraz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238" y="3573463"/>
            <a:ext cx="5318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5" name="Obraz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238" y="4292600"/>
            <a:ext cx="5318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6" name="Obraz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238" y="4781550"/>
            <a:ext cx="5318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7" name="pole tekstowe 13"/>
          <p:cNvSpPr txBox="1">
            <a:spLocks noChangeArrowheads="1"/>
          </p:cNvSpPr>
          <p:nvPr/>
        </p:nvSpPr>
        <p:spPr bwMode="auto">
          <a:xfrm>
            <a:off x="3699285" y="401365"/>
            <a:ext cx="78486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385" tIns="51193" rIns="102385" bIns="51193"/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pl-PL" altLang="pl-PL" sz="34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Karta DEBETOWA  </a:t>
            </a:r>
          </a:p>
        </p:txBody>
      </p:sp>
      <p:pic>
        <p:nvPicPr>
          <p:cNvPr id="39948" name="Obraz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2338" y="1263650"/>
            <a:ext cx="16510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A701E06D-2D81-42EB-898C-4DB46A00F28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34" y="294923"/>
            <a:ext cx="2476741" cy="82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4265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81566" y="162723"/>
            <a:ext cx="4849305" cy="878045"/>
          </a:xfrm>
        </p:spPr>
        <p:txBody>
          <a:bodyPr/>
          <a:lstStyle/>
          <a:p>
            <a:pPr algn="r"/>
            <a:r>
              <a:rPr lang="pl-PL" sz="3400" b="1" dirty="0">
                <a:solidFill>
                  <a:srgbClr val="002060"/>
                </a:solidFill>
              </a:rPr>
              <a:t>Możliwości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 bwMode="auto">
          <a:xfrm>
            <a:off x="0" y="2311634"/>
            <a:ext cx="585788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2582021D-53A6-403E-956D-11610A04E4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34" y="294923"/>
            <a:ext cx="2476741" cy="82558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64B3DCFA-5CCD-465A-BE43-B59E545F3CE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954" t="29828" r="24072" b="28247"/>
          <a:stretch/>
        </p:blipFill>
        <p:spPr>
          <a:xfrm>
            <a:off x="958878" y="1630836"/>
            <a:ext cx="10570103" cy="4534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4068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19038" y="365125"/>
            <a:ext cx="9634762" cy="784945"/>
          </a:xfrm>
        </p:spPr>
        <p:txBody>
          <a:bodyPr>
            <a:normAutofit/>
          </a:bodyPr>
          <a:lstStyle/>
          <a:p>
            <a:pPr algn="r"/>
            <a:r>
              <a:rPr lang="pl-PL" sz="3400" b="1" dirty="0">
                <a:solidFill>
                  <a:srgbClr val="002060"/>
                </a:solidFill>
              </a:rPr>
              <a:t>Czy korzystasz z karty w bezpieczny sposób?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85788" y="2044124"/>
            <a:ext cx="9257907" cy="4351338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endParaRPr lang="pl-PL" dirty="0"/>
          </a:p>
          <a:p>
            <a:pPr marL="0" indent="0" algn="r">
              <a:buNone/>
            </a:pPr>
            <a:r>
              <a:rPr lang="pl-PL" dirty="0">
                <a:solidFill>
                  <a:srgbClr val="FF0000"/>
                </a:solidFill>
              </a:rPr>
              <a:t>Czy dokumenty i kartę nosisz oddzielnie?</a:t>
            </a:r>
          </a:p>
          <a:p>
            <a:pPr marL="0" indent="0" algn="r">
              <a:buNone/>
            </a:pPr>
            <a:endParaRPr lang="pl-PL" dirty="0">
              <a:solidFill>
                <a:srgbClr val="FF0000"/>
              </a:solidFill>
            </a:endParaRPr>
          </a:p>
          <a:p>
            <a:pPr marL="0" indent="0" algn="r">
              <a:buNone/>
            </a:pPr>
            <a:r>
              <a:rPr lang="pl-PL" dirty="0">
                <a:solidFill>
                  <a:srgbClr val="FF0000"/>
                </a:solidFill>
              </a:rPr>
              <a:t>Czy Twój numer PIN jest znany tylko Tobie?</a:t>
            </a:r>
          </a:p>
          <a:p>
            <a:pPr marL="0" indent="0" algn="r">
              <a:buNone/>
            </a:pPr>
            <a:endParaRPr lang="pl-PL" dirty="0">
              <a:solidFill>
                <a:srgbClr val="FF0000"/>
              </a:solidFill>
            </a:endParaRPr>
          </a:p>
          <a:p>
            <a:pPr marL="0" indent="0" algn="r">
              <a:buNone/>
            </a:pPr>
            <a:r>
              <a:rPr lang="pl-PL" dirty="0">
                <a:solidFill>
                  <a:srgbClr val="FF0000"/>
                </a:solidFill>
              </a:rPr>
              <a:t>Czy Wiesz jak skutecznie zastrzec kartę, gdy ją zgubisz?</a:t>
            </a:r>
          </a:p>
          <a:p>
            <a:pPr marL="0" indent="0" algn="r">
              <a:buNone/>
            </a:pPr>
            <a:endParaRPr lang="pl-PL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 bwMode="auto">
          <a:xfrm>
            <a:off x="0" y="2311634"/>
            <a:ext cx="585788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AD4F80C-6DB0-4CFC-B13B-2983C4467E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34" y="294923"/>
            <a:ext cx="2476741" cy="825580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32E3AEDF-9F2F-41D7-AEBC-4BC0917718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1211" y="2044124"/>
            <a:ext cx="1254683" cy="347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2855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407742" y="165188"/>
            <a:ext cx="8048236" cy="1024515"/>
          </a:xfrm>
        </p:spPr>
        <p:txBody>
          <a:bodyPr>
            <a:normAutofit/>
          </a:bodyPr>
          <a:lstStyle/>
          <a:p>
            <a:r>
              <a:rPr lang="pl-PL" sz="3400" b="1" dirty="0">
                <a:solidFill>
                  <a:srgbClr val="002060"/>
                </a:solidFill>
              </a:rPr>
              <a:t>Jak zadbać o bezpieczeństwo karty?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539429"/>
            <a:ext cx="10515600" cy="46375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l-PL" dirty="0"/>
          </a:p>
          <a:p>
            <a:pPr marL="0" indent="0" algn="ctr">
              <a:buNone/>
            </a:pPr>
            <a:endParaRPr lang="pl-PL" sz="2000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pl-PL" sz="3000" b="1" dirty="0">
                <a:solidFill>
                  <a:srgbClr val="FF0000"/>
                </a:solidFill>
              </a:rPr>
              <a:t>PAMIĘTAJ</a:t>
            </a:r>
            <a:r>
              <a:rPr lang="pl-PL" dirty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pPr marL="0" indent="0" algn="ctr">
              <a:buNone/>
            </a:pPr>
            <a:r>
              <a:rPr lang="pl-PL" dirty="0">
                <a:solidFill>
                  <a:schemeClr val="tx2">
                    <a:lumMod val="50000"/>
                  </a:schemeClr>
                </a:solidFill>
              </a:rPr>
              <a:t> </a:t>
            </a:r>
          </a:p>
          <a:p>
            <a:pPr marL="0" indent="0" algn="ctr">
              <a:buNone/>
            </a:pPr>
            <a:r>
              <a:rPr lang="pl-PL" b="1" dirty="0">
                <a:solidFill>
                  <a:srgbClr val="FF0000"/>
                </a:solidFill>
              </a:rPr>
              <a:t>Nie trzymaj </a:t>
            </a:r>
            <a:r>
              <a:rPr lang="pl-PL" b="1" dirty="0">
                <a:solidFill>
                  <a:schemeClr val="tx2">
                    <a:lumMod val="50000"/>
                  </a:schemeClr>
                </a:solidFill>
              </a:rPr>
              <a:t>karty razem z dokumentami</a:t>
            </a:r>
            <a:r>
              <a:rPr lang="pl-PL" dirty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 marL="0" indent="0" algn="ctr">
              <a:buNone/>
            </a:pPr>
            <a:endParaRPr lang="pl-PL" sz="2000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pl-PL" sz="2000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pl-PL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pl-PL" dirty="0">
                <a:solidFill>
                  <a:schemeClr val="tx2">
                    <a:lumMod val="50000"/>
                  </a:schemeClr>
                </a:solidFill>
              </a:rPr>
              <a:t>Po otrzymaniu karty, </a:t>
            </a:r>
            <a:r>
              <a:rPr lang="pl-PL" b="1" dirty="0">
                <a:solidFill>
                  <a:srgbClr val="FF0000"/>
                </a:solidFill>
              </a:rPr>
              <a:t>PODPISZ JĄ</a:t>
            </a:r>
            <a:r>
              <a:rPr lang="pl-PL" b="1" dirty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 marL="0" indent="0" algn="ctr">
              <a:buNone/>
            </a:pPr>
            <a:endParaRPr lang="pl-PL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pl-PL" dirty="0">
              <a:solidFill>
                <a:schemeClr val="tx2">
                  <a:lumMod val="50000"/>
                </a:schemeClr>
              </a:solidFill>
            </a:endParaRPr>
          </a:p>
          <a:p>
            <a:endParaRPr lang="pl-PL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 bwMode="auto">
          <a:xfrm>
            <a:off x="0" y="2311634"/>
            <a:ext cx="585788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5BA49BE4-1972-476D-A0EF-14F3E1F7E0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34" y="294923"/>
            <a:ext cx="2476741" cy="825580"/>
          </a:xfrm>
          <a:prstGeom prst="rect">
            <a:avLst/>
          </a:prstGeom>
        </p:spPr>
      </p:pic>
      <p:pic>
        <p:nvPicPr>
          <p:cNvPr id="8" name="Obraz 2">
            <a:extLst>
              <a:ext uri="{FF2B5EF4-FFF2-40B4-BE49-F238E27FC236}">
                <a16:creationId xmlns:a16="http://schemas.microsoft.com/office/drawing/2014/main" id="{5CD94FFC-618E-45F1-A385-1B744BAF9F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016" y="1873218"/>
            <a:ext cx="440233" cy="1219200"/>
          </a:xfrm>
          <a:prstGeom prst="rect">
            <a:avLst/>
          </a:prstGeom>
        </p:spPr>
      </p:pic>
      <p:pic>
        <p:nvPicPr>
          <p:cNvPr id="9" name="Obraz 20">
            <a:extLst>
              <a:ext uri="{FF2B5EF4-FFF2-40B4-BE49-F238E27FC236}">
                <a16:creationId xmlns:a16="http://schemas.microsoft.com/office/drawing/2014/main" id="{684627E8-DFC5-40AC-B46A-418786A6DA1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742" y="4094940"/>
            <a:ext cx="16510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52246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2009104"/>
            <a:ext cx="10515600" cy="4167859"/>
          </a:xfrm>
        </p:spPr>
        <p:txBody>
          <a:bodyPr/>
          <a:lstStyle/>
          <a:p>
            <a:pPr marL="0" indent="0" algn="ctr">
              <a:buNone/>
            </a:pPr>
            <a:endParaRPr lang="pl-PL" sz="2400" b="1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pl-PL" sz="2400" b="1" dirty="0">
                <a:solidFill>
                  <a:schemeClr val="tx2">
                    <a:lumMod val="50000"/>
                  </a:schemeClr>
                </a:solidFill>
              </a:rPr>
              <a:t>Nigdy </a:t>
            </a:r>
            <a:r>
              <a:rPr lang="pl-PL" sz="2400" b="1" dirty="0">
                <a:solidFill>
                  <a:srgbClr val="FF0000"/>
                </a:solidFill>
              </a:rPr>
              <a:t>NIE UŻYWAJ </a:t>
            </a:r>
            <a:r>
              <a:rPr lang="pl-PL" sz="2400" b="1" dirty="0">
                <a:solidFill>
                  <a:schemeClr val="tx2">
                    <a:lumMod val="50000"/>
                  </a:schemeClr>
                </a:solidFill>
              </a:rPr>
              <a:t>prostego kodu PIN.</a:t>
            </a:r>
          </a:p>
          <a:p>
            <a:pPr marL="0" indent="0" algn="ctr">
              <a:buNone/>
            </a:pPr>
            <a:r>
              <a:rPr lang="pl-PL" sz="2400" b="1" dirty="0">
                <a:solidFill>
                  <a:srgbClr val="FF0000"/>
                </a:solidFill>
              </a:rPr>
              <a:t>NIE PODAWAJ</a:t>
            </a:r>
            <a:r>
              <a:rPr lang="pl-PL" sz="2400" dirty="0">
                <a:solidFill>
                  <a:schemeClr val="tx2">
                    <a:lumMod val="50000"/>
                  </a:schemeClr>
                </a:solidFill>
              </a:rPr>
              <a:t> </a:t>
            </a:r>
            <a:r>
              <a:rPr lang="pl-PL" sz="2400" b="1" dirty="0">
                <a:solidFill>
                  <a:schemeClr val="tx2">
                    <a:lumMod val="50000"/>
                  </a:schemeClr>
                </a:solidFill>
              </a:rPr>
              <a:t>numeru PIN nikomu.</a:t>
            </a:r>
          </a:p>
          <a:p>
            <a:pPr marL="0" indent="0" algn="ctr">
              <a:buNone/>
            </a:pPr>
            <a:endParaRPr lang="pl-PL" sz="2000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pl-PL" sz="2400" dirty="0">
                <a:solidFill>
                  <a:srgbClr val="FF0000"/>
                </a:solidFill>
              </a:rPr>
              <a:t>NIE ZAPISUJ </a:t>
            </a:r>
            <a:r>
              <a:rPr lang="pl-PL" sz="2400" dirty="0">
                <a:solidFill>
                  <a:schemeClr val="tx2">
                    <a:lumMod val="50000"/>
                  </a:schemeClr>
                </a:solidFill>
              </a:rPr>
              <a:t>na kartce i nigdy nie noś go razem z kartą. </a:t>
            </a:r>
          </a:p>
          <a:p>
            <a:pPr marL="0" indent="0" algn="ctr">
              <a:buNone/>
            </a:pPr>
            <a:endParaRPr lang="pl-PL" sz="2400" b="1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pl-PL" sz="2400" b="1" dirty="0">
                <a:solidFill>
                  <a:schemeClr val="tx2">
                    <a:lumMod val="50000"/>
                  </a:schemeClr>
                </a:solidFill>
              </a:rPr>
              <a:t>Po prostu go </a:t>
            </a:r>
            <a:r>
              <a:rPr lang="pl-PL" sz="2400" b="1" dirty="0">
                <a:solidFill>
                  <a:srgbClr val="FF0000"/>
                </a:solidFill>
              </a:rPr>
              <a:t>ZAPAMIĘTAJ</a:t>
            </a:r>
            <a:r>
              <a:rPr lang="pl-PL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pl-PL" sz="2400" dirty="0">
              <a:solidFill>
                <a:schemeClr val="tx2">
                  <a:lumMod val="50000"/>
                </a:schemeClr>
              </a:solidFill>
            </a:endParaRPr>
          </a:p>
          <a:p>
            <a:endParaRPr lang="pl-PL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 bwMode="auto">
          <a:xfrm>
            <a:off x="0" y="2311634"/>
            <a:ext cx="585788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rostokąt 7"/>
          <p:cNvSpPr/>
          <p:nvPr/>
        </p:nvSpPr>
        <p:spPr>
          <a:xfrm>
            <a:off x="5588340" y="354808"/>
            <a:ext cx="6603660" cy="563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pl-PL" sz="34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Jak zadbać o bezpieczeństwo karty?</a:t>
            </a:r>
          </a:p>
        </p:txBody>
      </p:sp>
      <p:pic>
        <p:nvPicPr>
          <p:cNvPr id="7" name="Obraz 2">
            <a:extLst>
              <a:ext uri="{FF2B5EF4-FFF2-40B4-BE49-F238E27FC236}">
                <a16:creationId xmlns:a16="http://schemas.microsoft.com/office/drawing/2014/main" id="{CB9BDA56-D973-46F8-B04D-21C6A4B5BE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080" y="4191234"/>
            <a:ext cx="440233" cy="1219200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7DB82B82-1C10-4FA1-A99E-A326E261CCC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34" y="294923"/>
            <a:ext cx="2476741" cy="82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9248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24366" y="2034861"/>
            <a:ext cx="10129434" cy="414210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dirty="0"/>
          </a:p>
          <a:p>
            <a:pPr marL="0" indent="0" algn="ctr">
              <a:buNone/>
            </a:pPr>
            <a:r>
              <a:rPr lang="pl-PL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 bwMode="auto">
          <a:xfrm>
            <a:off x="0" y="2311634"/>
            <a:ext cx="585788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CF24B1CF-68F7-426F-BD6D-A84B16F569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34" y="294923"/>
            <a:ext cx="2476741" cy="825580"/>
          </a:xfrm>
          <a:prstGeom prst="rect">
            <a:avLst/>
          </a:prstGeom>
        </p:spPr>
      </p:pic>
      <p:sp>
        <p:nvSpPr>
          <p:cNvPr id="10" name="Prostokąt 9">
            <a:extLst>
              <a:ext uri="{FF2B5EF4-FFF2-40B4-BE49-F238E27FC236}">
                <a16:creationId xmlns:a16="http://schemas.microsoft.com/office/drawing/2014/main" id="{B722AD24-41D6-4AD0-80E4-9DCD8F67595C}"/>
              </a:ext>
            </a:extLst>
          </p:cNvPr>
          <p:cNvSpPr/>
          <p:nvPr/>
        </p:nvSpPr>
        <p:spPr>
          <a:xfrm>
            <a:off x="5588340" y="354808"/>
            <a:ext cx="6603660" cy="563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pl-PL" sz="34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Jak zadbać o bezpieczeństwo karty?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0C4DF5AF-7AFF-4BD1-AAE9-9500A271564B}"/>
              </a:ext>
            </a:extLst>
          </p:cNvPr>
          <p:cNvSpPr txBox="1"/>
          <p:nvPr/>
        </p:nvSpPr>
        <p:spPr>
          <a:xfrm>
            <a:off x="1224366" y="1369607"/>
            <a:ext cx="7848872" cy="5472608"/>
          </a:xfrm>
          <a:prstGeom prst="rect">
            <a:avLst/>
          </a:prstGeom>
          <a:noFill/>
        </p:spPr>
        <p:txBody>
          <a:bodyPr vert="horz" wrap="square" lIns="102385" tIns="51193" rIns="102385" bIns="51193" rtlCol="0">
            <a:noAutofit/>
          </a:bodyPr>
          <a:lstStyle/>
          <a:p>
            <a:endParaRPr lang="pl-PL" sz="2400" b="1" dirty="0">
              <a:solidFill>
                <a:srgbClr val="1F497D">
                  <a:lumMod val="75000"/>
                </a:srgbClr>
              </a:solidFill>
            </a:endParaRPr>
          </a:p>
          <a:p>
            <a:pPr>
              <a:spcBef>
                <a:spcPts val="600"/>
              </a:spcBef>
            </a:pPr>
            <a:endParaRPr lang="pl-PL" sz="2400" b="1" dirty="0">
              <a:solidFill>
                <a:srgbClr val="1F497D">
                  <a:lumMod val="75000"/>
                </a:srgbClr>
              </a:solidFill>
            </a:endParaRPr>
          </a:p>
          <a:p>
            <a:pPr>
              <a:spcBef>
                <a:spcPts val="600"/>
              </a:spcBef>
            </a:pPr>
            <a:r>
              <a:rPr lang="pl-PL" sz="2400" b="1" dirty="0">
                <a:solidFill>
                  <a:srgbClr val="FF0000"/>
                </a:solidFill>
              </a:rPr>
              <a:t>Bezpieczny bankomat:</a:t>
            </a:r>
            <a:endParaRPr lang="pl-PL" dirty="0">
              <a:solidFill>
                <a:srgbClr val="FF0000"/>
              </a:solidFill>
            </a:endParaRPr>
          </a:p>
          <a:p>
            <a:pPr marL="895350" indent="-895350">
              <a:spcBef>
                <a:spcPts val="600"/>
              </a:spcBef>
            </a:pPr>
            <a:r>
              <a:rPr lang="pl-PL" dirty="0">
                <a:solidFill>
                  <a:srgbClr val="1F497D">
                    <a:lumMod val="75000"/>
                  </a:srgbClr>
                </a:solidFill>
              </a:rPr>
              <a:t>	</a:t>
            </a:r>
            <a:r>
              <a:rPr lang="pl-PL" sz="2200" dirty="0">
                <a:solidFill>
                  <a:srgbClr val="1F497D">
                    <a:lumMod val="75000"/>
                  </a:srgbClr>
                </a:solidFill>
              </a:rPr>
              <a:t>korzystaj z bankomatów w siedzibie banku</a:t>
            </a:r>
          </a:p>
          <a:p>
            <a:pPr marL="895350" indent="-895350">
              <a:spcBef>
                <a:spcPts val="600"/>
              </a:spcBef>
            </a:pPr>
            <a:r>
              <a:rPr lang="pl-PL" sz="2200" dirty="0">
                <a:solidFill>
                  <a:srgbClr val="1F497D">
                    <a:lumMod val="75000"/>
                  </a:srgbClr>
                </a:solidFill>
              </a:rPr>
              <a:t>	minimalizuj wypłaty w bankomatach</a:t>
            </a:r>
            <a:br>
              <a:rPr lang="pl-PL" sz="2200" dirty="0">
                <a:solidFill>
                  <a:srgbClr val="1F497D">
                    <a:lumMod val="75000"/>
                  </a:srgbClr>
                </a:solidFill>
              </a:rPr>
            </a:br>
            <a:r>
              <a:rPr lang="pl-PL" sz="2200" dirty="0">
                <a:solidFill>
                  <a:srgbClr val="1F497D">
                    <a:lumMod val="75000"/>
                  </a:srgbClr>
                </a:solidFill>
              </a:rPr>
              <a:t>ogólnodostępnych</a:t>
            </a:r>
          </a:p>
          <a:p>
            <a:pPr marL="895350" indent="-895350">
              <a:spcBef>
                <a:spcPts val="600"/>
              </a:spcBef>
            </a:pPr>
            <a:r>
              <a:rPr lang="pl-PL" sz="2200" dirty="0">
                <a:solidFill>
                  <a:srgbClr val="1F497D">
                    <a:lumMod val="75000"/>
                  </a:srgbClr>
                </a:solidFill>
              </a:rPr>
              <a:t>	chroń swój PIN – drugą ręką zasłaniaj</a:t>
            </a:r>
            <a:br>
              <a:rPr lang="pl-PL" sz="2200" dirty="0">
                <a:solidFill>
                  <a:srgbClr val="1F497D">
                    <a:lumMod val="75000"/>
                  </a:srgbClr>
                </a:solidFill>
              </a:rPr>
            </a:br>
            <a:r>
              <a:rPr lang="pl-PL" sz="2200" dirty="0">
                <a:solidFill>
                  <a:srgbClr val="1F497D">
                    <a:lumMod val="75000"/>
                  </a:srgbClr>
                </a:solidFill>
              </a:rPr>
              <a:t>klawiaturę</a:t>
            </a:r>
          </a:p>
          <a:p>
            <a:pPr marL="895350" indent="-895350">
              <a:spcBef>
                <a:spcPts val="600"/>
              </a:spcBef>
            </a:pPr>
            <a:r>
              <a:rPr lang="pl-PL" sz="2200" dirty="0">
                <a:solidFill>
                  <a:srgbClr val="1F497D">
                    <a:lumMod val="75000"/>
                  </a:srgbClr>
                </a:solidFill>
              </a:rPr>
              <a:t>	NIE ZOSTAWIAJ przy bankomacie ani w kasie potwierdzenia zapłaty kartą - każdy </a:t>
            </a:r>
            <a:br>
              <a:rPr lang="pl-PL" sz="2200" dirty="0">
                <a:solidFill>
                  <a:srgbClr val="1F497D">
                    <a:lumMod val="75000"/>
                  </a:srgbClr>
                </a:solidFill>
              </a:rPr>
            </a:br>
            <a:r>
              <a:rPr lang="pl-PL" sz="2200" dirty="0">
                <a:solidFill>
                  <a:srgbClr val="1F497D">
                    <a:lumMod val="75000"/>
                  </a:srgbClr>
                </a:solidFill>
              </a:rPr>
              <a:t>dokument zawierający numer karty </a:t>
            </a:r>
            <a:br>
              <a:rPr lang="pl-PL" sz="2200" dirty="0">
                <a:solidFill>
                  <a:srgbClr val="1F497D">
                    <a:lumMod val="75000"/>
                  </a:srgbClr>
                </a:solidFill>
              </a:rPr>
            </a:br>
            <a:r>
              <a:rPr lang="pl-PL" sz="2200" dirty="0">
                <a:solidFill>
                  <a:srgbClr val="1F497D">
                    <a:lumMod val="75000"/>
                  </a:srgbClr>
                </a:solidFill>
              </a:rPr>
              <a:t>przed wyrzuceniem zniszcz. </a:t>
            </a:r>
          </a:p>
          <a:p>
            <a:pPr marL="895350" indent="-895350">
              <a:spcBef>
                <a:spcPts val="600"/>
              </a:spcBef>
            </a:pPr>
            <a:endParaRPr lang="pl-PL" sz="2200" dirty="0">
              <a:solidFill>
                <a:srgbClr val="1F497D">
                  <a:lumMod val="75000"/>
                </a:srgbClr>
              </a:solidFill>
            </a:endParaRPr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1E3054C3-363F-4D52-8E18-B2C7188B63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128" y="1711280"/>
            <a:ext cx="4235191" cy="4559952"/>
          </a:xfrm>
          <a:prstGeom prst="rect">
            <a:avLst/>
          </a:prstGeom>
        </p:spPr>
      </p:pic>
      <p:pic>
        <p:nvPicPr>
          <p:cNvPr id="15" name="Obraz 2">
            <a:extLst>
              <a:ext uri="{FF2B5EF4-FFF2-40B4-BE49-F238E27FC236}">
                <a16:creationId xmlns:a16="http://schemas.microsoft.com/office/drawing/2014/main" id="{7FF909FC-278A-4B40-B225-BE99DFD3897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459775" y="2831630"/>
            <a:ext cx="532587" cy="216000"/>
          </a:xfrm>
          <a:prstGeom prst="rect">
            <a:avLst/>
          </a:prstGeom>
        </p:spPr>
      </p:pic>
      <p:pic>
        <p:nvPicPr>
          <p:cNvPr id="16" name="Obraz 2">
            <a:extLst>
              <a:ext uri="{FF2B5EF4-FFF2-40B4-BE49-F238E27FC236}">
                <a16:creationId xmlns:a16="http://schemas.microsoft.com/office/drawing/2014/main" id="{29B45CE6-3992-4DC1-AA07-1B4CCC59FD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459775" y="3233338"/>
            <a:ext cx="532587" cy="216000"/>
          </a:xfrm>
          <a:prstGeom prst="rect">
            <a:avLst/>
          </a:prstGeom>
        </p:spPr>
      </p:pic>
      <p:pic>
        <p:nvPicPr>
          <p:cNvPr id="17" name="Obraz 2">
            <a:extLst>
              <a:ext uri="{FF2B5EF4-FFF2-40B4-BE49-F238E27FC236}">
                <a16:creationId xmlns:a16="http://schemas.microsoft.com/office/drawing/2014/main" id="{4EE63F0F-89AC-4BAF-B9CD-4059E844801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459775" y="3997911"/>
            <a:ext cx="532587" cy="216000"/>
          </a:xfrm>
          <a:prstGeom prst="rect">
            <a:avLst/>
          </a:prstGeom>
        </p:spPr>
      </p:pic>
      <p:pic>
        <p:nvPicPr>
          <p:cNvPr id="18" name="Obraz 2">
            <a:extLst>
              <a:ext uri="{FF2B5EF4-FFF2-40B4-BE49-F238E27FC236}">
                <a16:creationId xmlns:a16="http://schemas.microsoft.com/office/drawing/2014/main" id="{8F86D897-D176-41E9-8959-5D7901FD090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433064" y="4715923"/>
            <a:ext cx="532587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9466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93173" y="1775159"/>
            <a:ext cx="4926859" cy="44748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sz="2200" b="1" dirty="0">
                <a:solidFill>
                  <a:srgbClr val="FF0000"/>
                </a:solidFill>
              </a:rPr>
              <a:t>NIE TRAĆ karty z pola widzenia</a:t>
            </a:r>
          </a:p>
          <a:p>
            <a:pPr marL="0" indent="0">
              <a:buNone/>
            </a:pPr>
            <a:endParaRPr lang="pl-PL" sz="2200" b="1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pl-PL" sz="2200" dirty="0">
                <a:solidFill>
                  <a:schemeClr val="tx2">
                    <a:lumMod val="50000"/>
                  </a:schemeClr>
                </a:solidFill>
              </a:rPr>
              <a:t>Na polskim rynku funkcjonuje już ponad MILION terminali płatniczych, z czego ponad 300 tys. dzięki Programowi Polska Bezgotówkowa.</a:t>
            </a:r>
          </a:p>
          <a:p>
            <a:pPr marL="0" indent="0">
              <a:buNone/>
            </a:pPr>
            <a:r>
              <a:rPr lang="pl-PL" sz="2200" dirty="0">
                <a:solidFill>
                  <a:schemeClr val="tx2">
                    <a:lumMod val="50000"/>
                  </a:schemeClr>
                </a:solidFill>
              </a:rPr>
              <a:t>Wszystkie wyposażone są w technologie umożliwiającą płatności zbliżeniowe. </a:t>
            </a:r>
          </a:p>
          <a:p>
            <a:pPr marL="0" indent="0">
              <a:buNone/>
            </a:pPr>
            <a:r>
              <a:rPr lang="pl-PL" sz="2200" dirty="0">
                <a:solidFill>
                  <a:schemeClr val="tx2">
                    <a:lumMod val="50000"/>
                  </a:schemeClr>
                </a:solidFill>
              </a:rPr>
              <a:t>Nie ma potrzeby podawania sprzedawcy karty płatniczej, ponieważ nie trzeba wkładać jej do terminala. Mamy więc kartę w dłoni lub portfelu przez cały czas, co zwiększa bezpieczeństwo transakcji.</a:t>
            </a:r>
          </a:p>
          <a:p>
            <a:pPr marL="0" indent="0">
              <a:buNone/>
            </a:pPr>
            <a:endParaRPr lang="pl-PL" sz="2200" dirty="0"/>
          </a:p>
          <a:p>
            <a:pPr marL="0" indent="0">
              <a:buNone/>
            </a:pPr>
            <a:endParaRPr lang="pl-PL" sz="2200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 bwMode="auto">
          <a:xfrm>
            <a:off x="0" y="2311634"/>
            <a:ext cx="585788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99D17208-09E6-41BD-A68C-2FE850172F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34" y="294923"/>
            <a:ext cx="2476741" cy="825580"/>
          </a:xfrm>
          <a:prstGeom prst="rect">
            <a:avLst/>
          </a:prstGeom>
        </p:spPr>
      </p:pic>
      <p:sp>
        <p:nvSpPr>
          <p:cNvPr id="8" name="Prostokąt 7">
            <a:extLst>
              <a:ext uri="{FF2B5EF4-FFF2-40B4-BE49-F238E27FC236}">
                <a16:creationId xmlns:a16="http://schemas.microsoft.com/office/drawing/2014/main" id="{AEB69778-EAF6-4F8B-BCF9-518233B001FA}"/>
              </a:ext>
            </a:extLst>
          </p:cNvPr>
          <p:cNvSpPr/>
          <p:nvPr/>
        </p:nvSpPr>
        <p:spPr>
          <a:xfrm>
            <a:off x="5588340" y="354808"/>
            <a:ext cx="6603660" cy="563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pl-PL" sz="34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Jak zadbać o bezpieczeństwo karty?</a:t>
            </a: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2A6493BE-AFF1-4105-901E-90F6C3E79F1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898" t="32303" r="19974" b="25910"/>
          <a:stretch/>
        </p:blipFill>
        <p:spPr>
          <a:xfrm>
            <a:off x="6426740" y="1642600"/>
            <a:ext cx="4926859" cy="4117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3848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2661" y="1800609"/>
            <a:ext cx="10771479" cy="44748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dirty="0">
                <a:solidFill>
                  <a:srgbClr val="FF0000"/>
                </a:solidFill>
              </a:rPr>
              <a:t>Płatności zbliżeniowe to także wyższy </a:t>
            </a:r>
            <a:r>
              <a:rPr lang="pl-PL" sz="2400" b="1" dirty="0">
                <a:solidFill>
                  <a:srgbClr val="FF0000"/>
                </a:solidFill>
              </a:rPr>
              <a:t>POZIOM HIGIENY</a:t>
            </a:r>
            <a:r>
              <a:rPr lang="pl-PL" sz="2400" dirty="0">
                <a:solidFill>
                  <a:srgbClr val="FF0000"/>
                </a:solidFill>
              </a:rPr>
              <a:t>. </a:t>
            </a:r>
          </a:p>
          <a:p>
            <a:pPr marL="0" indent="0">
              <a:buNone/>
            </a:pPr>
            <a:r>
              <a:rPr lang="pl-PL" sz="2200" dirty="0"/>
              <a:t>Pozwalają uniknąć przekazywania z rąk do rąk nie tylko gotówki, ale również karty płatniczej. Dzięki możliwości płacenia zbliżeniowego bez PIN do 100 zł jesteśmy rzadziej proszeni o wpisanie czterocyfrowego kodu na terminalu, co dodatkowo zwiększa poziom naszego bezpieczeństwa.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 bwMode="auto">
          <a:xfrm>
            <a:off x="0" y="2311634"/>
            <a:ext cx="585788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99D17208-09E6-41BD-A68C-2FE850172F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34" y="294923"/>
            <a:ext cx="2476741" cy="825580"/>
          </a:xfrm>
          <a:prstGeom prst="rect">
            <a:avLst/>
          </a:prstGeom>
        </p:spPr>
      </p:pic>
      <p:sp>
        <p:nvSpPr>
          <p:cNvPr id="8" name="Prostokąt 7">
            <a:extLst>
              <a:ext uri="{FF2B5EF4-FFF2-40B4-BE49-F238E27FC236}">
                <a16:creationId xmlns:a16="http://schemas.microsoft.com/office/drawing/2014/main" id="{AEB69778-EAF6-4F8B-BCF9-518233B001FA}"/>
              </a:ext>
            </a:extLst>
          </p:cNvPr>
          <p:cNvSpPr/>
          <p:nvPr/>
        </p:nvSpPr>
        <p:spPr>
          <a:xfrm>
            <a:off x="5588340" y="354808"/>
            <a:ext cx="6603660" cy="563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pl-PL" sz="34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Jak zadbać o bezpieczeństwo karty?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C11A358D-47BF-42EC-B257-09BE8E4CDEC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834" t="37074" r="14949" b="16415"/>
          <a:stretch/>
        </p:blipFill>
        <p:spPr>
          <a:xfrm>
            <a:off x="2771477" y="3372463"/>
            <a:ext cx="8804637" cy="318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301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83699" y="3812167"/>
            <a:ext cx="10404005" cy="29558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>
                <a:solidFill>
                  <a:schemeClr val="tx2">
                    <a:lumMod val="50000"/>
                  </a:schemeClr>
                </a:solidFill>
              </a:rPr>
              <a:t>Jeśli zgubisz kartę lub zostanie skradziona zastrzeż ją dzwoniąc pod międzybankowy numer </a:t>
            </a:r>
            <a:r>
              <a:rPr lang="pl-PL" b="1" dirty="0">
                <a:solidFill>
                  <a:srgbClr val="00B050"/>
                </a:solidFill>
              </a:rPr>
              <a:t>828 828 828</a:t>
            </a:r>
            <a:r>
              <a:rPr lang="pl-PL" dirty="0">
                <a:solidFill>
                  <a:schemeClr val="tx2">
                    <a:lumMod val="50000"/>
                  </a:schemeClr>
                </a:solidFill>
              </a:rPr>
              <a:t>. Zapisz go w telefonie, który zawsze ze sobą nosisz. </a:t>
            </a:r>
          </a:p>
          <a:p>
            <a:pPr marL="0" indent="0">
              <a:buNone/>
            </a:pPr>
            <a:r>
              <a:rPr lang="pl-PL" dirty="0">
                <a:solidFill>
                  <a:schemeClr val="tx2">
                    <a:lumMod val="50000"/>
                  </a:schemeClr>
                </a:solidFill>
              </a:rPr>
              <a:t>Takie zgłoszenie skutkuje tym, że zostaje ona natychmiast zablokowana i nikt się nią nie posłuży. 828 828 828 to jeden numer do wszystkich banków - działa każdego dnia, 24 godziny na dobę. </a:t>
            </a: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 bwMode="auto">
          <a:xfrm>
            <a:off x="0" y="2311634"/>
            <a:ext cx="585788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AF31A80F-E375-4696-A16F-77BE3EA902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34" y="294923"/>
            <a:ext cx="2476741" cy="825580"/>
          </a:xfrm>
          <a:prstGeom prst="rect">
            <a:avLst/>
          </a:prstGeom>
        </p:spPr>
      </p:pic>
      <p:sp>
        <p:nvSpPr>
          <p:cNvPr id="10" name="Prostokąt 9">
            <a:extLst>
              <a:ext uri="{FF2B5EF4-FFF2-40B4-BE49-F238E27FC236}">
                <a16:creationId xmlns:a16="http://schemas.microsoft.com/office/drawing/2014/main" id="{CDF76328-9B18-451E-87FF-A198B2BBB95A}"/>
              </a:ext>
            </a:extLst>
          </p:cNvPr>
          <p:cNvSpPr/>
          <p:nvPr/>
        </p:nvSpPr>
        <p:spPr>
          <a:xfrm>
            <a:off x="5588340" y="354808"/>
            <a:ext cx="6603660" cy="563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pl-PL" sz="34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Jak zadbać o bezpieczeństwo karty?</a:t>
            </a: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D5CC9013-4B4B-4D27-A285-8A0528396F0C}"/>
              </a:ext>
            </a:extLst>
          </p:cNvPr>
          <p:cNvPicPr/>
          <p:nvPr/>
        </p:nvPicPr>
        <p:blipFill rotWithShape="1">
          <a:blip r:embed="rId4"/>
          <a:srcRect b="31601"/>
          <a:stretch/>
        </p:blipFill>
        <p:spPr bwMode="auto">
          <a:xfrm>
            <a:off x="5588340" y="1183487"/>
            <a:ext cx="6099364" cy="24262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E272ABC2-E681-4774-A5C1-0B8AB432BEF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37137">
            <a:off x="2063571" y="1885788"/>
            <a:ext cx="1472073" cy="1161093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C0FF453D-4EE5-477A-9AB8-AB6D2C1EE87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2291">
            <a:off x="3523090" y="1555687"/>
            <a:ext cx="666458" cy="961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5982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 bwMode="auto">
          <a:xfrm>
            <a:off x="-1587" y="2306403"/>
            <a:ext cx="585788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0" name="pole tekstowe 11"/>
          <p:cNvSpPr txBox="1">
            <a:spLocks noChangeArrowheads="1"/>
          </p:cNvSpPr>
          <p:nvPr/>
        </p:nvSpPr>
        <p:spPr bwMode="auto">
          <a:xfrm>
            <a:off x="2640013" y="1196976"/>
            <a:ext cx="7848600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385" tIns="51193" rIns="102385" bIns="51193"/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l-PL" altLang="pl-PL" sz="1600">
              <a:solidFill>
                <a:srgbClr val="17375E"/>
              </a:solidFill>
            </a:endParaRPr>
          </a:p>
          <a:p>
            <a:pPr eaLnBrk="1" hangingPunct="1"/>
            <a:endParaRPr lang="pl-PL" altLang="pl-PL" sz="1600">
              <a:solidFill>
                <a:srgbClr val="17375E"/>
              </a:solidFill>
            </a:endParaRPr>
          </a:p>
          <a:p>
            <a:pPr eaLnBrk="1" hangingPunct="1"/>
            <a:endParaRPr lang="pl-PL" altLang="pl-PL" sz="1600">
              <a:solidFill>
                <a:srgbClr val="17375E"/>
              </a:solidFill>
            </a:endParaRPr>
          </a:p>
          <a:p>
            <a:pPr eaLnBrk="1" hangingPunct="1"/>
            <a:endParaRPr lang="pl-PL" altLang="pl-PL" sz="1600">
              <a:solidFill>
                <a:srgbClr val="17375E"/>
              </a:solidFill>
            </a:endParaRPr>
          </a:p>
          <a:p>
            <a:pPr eaLnBrk="1" hangingPunct="1"/>
            <a:endParaRPr lang="pl-PL" altLang="pl-PL" sz="1600">
              <a:solidFill>
                <a:srgbClr val="17375E"/>
              </a:solidFill>
            </a:endParaRPr>
          </a:p>
          <a:p>
            <a:pPr eaLnBrk="1" hangingPunct="1"/>
            <a:endParaRPr lang="pl-PL" altLang="pl-PL" sz="1600">
              <a:solidFill>
                <a:srgbClr val="17375E"/>
              </a:solidFill>
            </a:endParaRPr>
          </a:p>
          <a:p>
            <a:pPr eaLnBrk="1" hangingPunct="1"/>
            <a:endParaRPr lang="pl-PL" altLang="pl-PL" sz="1600">
              <a:solidFill>
                <a:srgbClr val="17375E"/>
              </a:solidFill>
            </a:endParaRPr>
          </a:p>
          <a:p>
            <a:pPr eaLnBrk="1" hangingPunct="1"/>
            <a:endParaRPr lang="pl-PL" altLang="pl-PL" sz="1600">
              <a:solidFill>
                <a:srgbClr val="17375E"/>
              </a:solidFill>
            </a:endParaRPr>
          </a:p>
          <a:p>
            <a:pPr eaLnBrk="1" hangingPunct="1"/>
            <a:endParaRPr lang="pl-PL" altLang="pl-PL" sz="1600">
              <a:solidFill>
                <a:srgbClr val="17375E"/>
              </a:solidFill>
            </a:endParaRPr>
          </a:p>
          <a:p>
            <a:pPr eaLnBrk="1" hangingPunct="1"/>
            <a:endParaRPr lang="pl-PL" altLang="pl-PL" sz="1600">
              <a:solidFill>
                <a:srgbClr val="17375E"/>
              </a:solidFill>
            </a:endParaRPr>
          </a:p>
          <a:p>
            <a:pPr eaLnBrk="1" hangingPunct="1"/>
            <a:endParaRPr lang="pl-PL" altLang="pl-PL" sz="1600">
              <a:solidFill>
                <a:srgbClr val="17375E"/>
              </a:solidFill>
            </a:endParaRPr>
          </a:p>
          <a:p>
            <a:pPr eaLnBrk="1" hangingPunct="1"/>
            <a:endParaRPr lang="pl-PL" altLang="pl-PL" sz="1600">
              <a:solidFill>
                <a:srgbClr val="17375E"/>
              </a:solidFill>
            </a:endParaRPr>
          </a:p>
          <a:p>
            <a:pPr eaLnBrk="1" hangingPunct="1"/>
            <a:endParaRPr lang="pl-PL" altLang="pl-PL" sz="1600">
              <a:solidFill>
                <a:srgbClr val="17375E"/>
              </a:solidFill>
            </a:endParaRPr>
          </a:p>
          <a:p>
            <a:pPr eaLnBrk="1" hangingPunct="1"/>
            <a:endParaRPr lang="pl-PL" altLang="pl-PL" sz="1600">
              <a:solidFill>
                <a:srgbClr val="17375E"/>
              </a:solidFill>
            </a:endParaRPr>
          </a:p>
          <a:p>
            <a:pPr eaLnBrk="1" hangingPunct="1"/>
            <a:endParaRPr lang="pl-PL" altLang="pl-PL" sz="1600">
              <a:solidFill>
                <a:srgbClr val="17375E"/>
              </a:solidFill>
            </a:endParaRPr>
          </a:p>
          <a:p>
            <a:pPr eaLnBrk="1" hangingPunct="1"/>
            <a:endParaRPr lang="pl-PL" altLang="pl-PL" sz="1600">
              <a:solidFill>
                <a:srgbClr val="17375E"/>
              </a:solidFill>
            </a:endParaRPr>
          </a:p>
          <a:p>
            <a:pPr eaLnBrk="1" hangingPunct="1"/>
            <a:endParaRPr lang="pl-PL" altLang="pl-PL" sz="1600">
              <a:solidFill>
                <a:srgbClr val="17375E"/>
              </a:solidFill>
            </a:endParaRPr>
          </a:p>
          <a:p>
            <a:pPr algn="r" eaLnBrk="1" hangingPunct="1"/>
            <a:endParaRPr lang="pl-PL" altLang="pl-PL" sz="1600" b="1">
              <a:solidFill>
                <a:srgbClr val="00B050"/>
              </a:solidFill>
            </a:endParaRPr>
          </a:p>
          <a:p>
            <a:pPr algn="r" eaLnBrk="1" hangingPunct="1"/>
            <a:endParaRPr lang="pl-PL" altLang="pl-PL" sz="1600" b="1">
              <a:solidFill>
                <a:srgbClr val="00B050"/>
              </a:solidFill>
            </a:endParaRPr>
          </a:p>
          <a:p>
            <a:pPr algn="r" eaLnBrk="1" hangingPunct="1"/>
            <a:endParaRPr lang="pl-PL" altLang="pl-PL" sz="1600" b="1">
              <a:solidFill>
                <a:srgbClr val="00B050"/>
              </a:solidFill>
            </a:endParaRPr>
          </a:p>
          <a:p>
            <a:pPr algn="r" eaLnBrk="1" hangingPunct="1"/>
            <a:endParaRPr lang="pl-PL" altLang="pl-PL" sz="1600" b="1">
              <a:solidFill>
                <a:srgbClr val="00B050"/>
              </a:solidFill>
            </a:endParaRPr>
          </a:p>
          <a:p>
            <a:pPr algn="r" eaLnBrk="1" hangingPunct="1"/>
            <a:r>
              <a:rPr lang="pl-PL" altLang="pl-PL" sz="1600" b="1">
                <a:solidFill>
                  <a:srgbClr val="00B050"/>
                </a:solidFill>
              </a:rPr>
              <a:t>Koszt połączenia wg taryfy operatora</a:t>
            </a:r>
          </a:p>
        </p:txBody>
      </p:sp>
      <p:pic>
        <p:nvPicPr>
          <p:cNvPr id="50181" name="Obraz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9" y="2708276"/>
            <a:ext cx="7524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2" name="Obraz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675" y="1916113"/>
            <a:ext cx="3384550" cy="69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3" name="Obraz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95186">
            <a:off x="3738564" y="2597150"/>
            <a:ext cx="579437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4" name="pole tekstowe 11"/>
          <p:cNvSpPr txBox="1">
            <a:spLocks noChangeArrowheads="1"/>
          </p:cNvSpPr>
          <p:nvPr/>
        </p:nvSpPr>
        <p:spPr bwMode="auto">
          <a:xfrm>
            <a:off x="7766050" y="3182938"/>
            <a:ext cx="2794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385" tIns="51193" rIns="102385" bIns="51193"/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pl-PL" altLang="pl-PL">
                <a:solidFill>
                  <a:srgbClr val="17375E"/>
                </a:solidFill>
              </a:rPr>
              <a:t>Wystarczy wypowiedzieć</a:t>
            </a:r>
          </a:p>
          <a:p>
            <a:pPr algn="ctr" eaLnBrk="1" hangingPunct="1"/>
            <a:r>
              <a:rPr lang="pl-PL" altLang="pl-PL">
                <a:solidFill>
                  <a:srgbClr val="17375E"/>
                </a:solidFill>
              </a:rPr>
              <a:t>nazwę banku, który</a:t>
            </a:r>
          </a:p>
          <a:p>
            <a:pPr algn="ctr" eaLnBrk="1" hangingPunct="1"/>
            <a:r>
              <a:rPr lang="pl-PL" altLang="pl-PL">
                <a:solidFill>
                  <a:srgbClr val="17375E"/>
                </a:solidFill>
              </a:rPr>
              <a:t>wydał kartę</a:t>
            </a:r>
          </a:p>
        </p:txBody>
      </p:sp>
      <p:pic>
        <p:nvPicPr>
          <p:cNvPr id="50185" name="Obraz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188" y="4246564"/>
            <a:ext cx="2349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6" name="pole tekstowe 11"/>
          <p:cNvSpPr txBox="1">
            <a:spLocks noChangeArrowheads="1"/>
          </p:cNvSpPr>
          <p:nvPr/>
        </p:nvSpPr>
        <p:spPr bwMode="auto">
          <a:xfrm>
            <a:off x="7766051" y="4840288"/>
            <a:ext cx="2779713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385" tIns="51193" rIns="102385" bIns="51193"/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pl-PL" altLang="pl-PL">
                <a:solidFill>
                  <a:srgbClr val="17375E"/>
                </a:solidFill>
              </a:rPr>
              <a:t>System automatycznie przełączy nas do</a:t>
            </a:r>
          </a:p>
          <a:p>
            <a:pPr algn="ctr" eaLnBrk="1" hangingPunct="1"/>
            <a:r>
              <a:rPr lang="pl-PL" altLang="pl-PL">
                <a:solidFill>
                  <a:srgbClr val="17375E"/>
                </a:solidFill>
              </a:rPr>
              <a:t>odpowiedniej infolinii</a:t>
            </a:r>
          </a:p>
        </p:txBody>
      </p:sp>
      <p:pic>
        <p:nvPicPr>
          <p:cNvPr id="50187" name="Obraz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989" y="5138738"/>
            <a:ext cx="579437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8" name="pole tekstowe 11"/>
          <p:cNvSpPr txBox="1">
            <a:spLocks noChangeArrowheads="1"/>
          </p:cNvSpPr>
          <p:nvPr/>
        </p:nvSpPr>
        <p:spPr bwMode="auto">
          <a:xfrm>
            <a:off x="4238625" y="5775325"/>
            <a:ext cx="2794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385" tIns="51193" rIns="102385" bIns="51193"/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pl-PL" altLang="pl-PL">
                <a:solidFill>
                  <a:srgbClr val="17375E"/>
                </a:solidFill>
              </a:rPr>
              <a:t>Karta zostaje zastrzeżona</a:t>
            </a:r>
          </a:p>
        </p:txBody>
      </p:sp>
      <p:pic>
        <p:nvPicPr>
          <p:cNvPr id="50189" name="Obraz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175" y="6380164"/>
            <a:ext cx="31623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90" name="Obraz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300" y="4365625"/>
            <a:ext cx="1512888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91" name="pole tekstowe 11"/>
          <p:cNvSpPr txBox="1">
            <a:spLocks noChangeArrowheads="1"/>
          </p:cNvSpPr>
          <p:nvPr/>
        </p:nvSpPr>
        <p:spPr bwMode="auto">
          <a:xfrm>
            <a:off x="7579379" y="278835"/>
            <a:ext cx="3910013" cy="574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385" tIns="51193" rIns="102385" bIns="51193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pl-PL" altLang="pl-PL" sz="34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Zastrzeganie kart</a:t>
            </a:r>
          </a:p>
        </p:txBody>
      </p:sp>
      <p:pic>
        <p:nvPicPr>
          <p:cNvPr id="50192" name="Obraz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239" y="1341438"/>
            <a:ext cx="64452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93" name="Obraz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713" y="2590800"/>
            <a:ext cx="658812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94" name="Obraz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6227">
            <a:off x="8128000" y="2251075"/>
            <a:ext cx="579438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95" name="Picture 2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1" y="1512888"/>
            <a:ext cx="1273175" cy="183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96" name="Picture 2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1" y="1436688"/>
            <a:ext cx="1273175" cy="183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Obraz 21">
            <a:extLst>
              <a:ext uri="{FF2B5EF4-FFF2-40B4-BE49-F238E27FC236}">
                <a16:creationId xmlns:a16="http://schemas.microsoft.com/office/drawing/2014/main" id="{145AE3A8-38B1-4CDB-ABF1-5F27D88E1DE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34" y="294923"/>
            <a:ext cx="2476741" cy="82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775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EDA9513-E1AF-4E66-BAE9-15EDDCB6D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5DCE37-CA8C-490D-9CA7-EADC03B2C4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>
              <a:buNone/>
            </a:pPr>
            <a:endParaRPr lang="pl-PL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 algn="ctr">
              <a:buNone/>
            </a:pPr>
            <a:r>
              <a:rPr lang="pl-PL" sz="7200" dirty="0">
                <a:solidFill>
                  <a:schemeClr val="accent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www.radiosovo.pl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7A10A91-764D-46B7-969E-46FB1DA4F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" y="190499"/>
            <a:ext cx="11287125" cy="98107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9638CAD-3DE9-46E8-BE4F-EA6719A97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4" y="5534816"/>
            <a:ext cx="10858501" cy="128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4800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5DCE37-CA8C-490D-9CA7-EADC03B2C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8384"/>
            <a:ext cx="10515600" cy="4898579"/>
          </a:xfrm>
        </p:spPr>
        <p:txBody>
          <a:bodyPr/>
          <a:lstStyle/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Podsumowanie</a:t>
            </a: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1. Nauczyliśmy się jak bezpiecznie używać kart kredytowych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7A10A91-764D-46B7-969E-46FB1DA4F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" y="190499"/>
            <a:ext cx="11287125" cy="98107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9638CAD-3DE9-46E8-BE4F-EA6719A97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4" y="5534816"/>
            <a:ext cx="10858501" cy="128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9706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5DCE37-CA8C-490D-9CA7-EADC03B2C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8384"/>
            <a:ext cx="10515600" cy="4898579"/>
          </a:xfrm>
        </p:spPr>
        <p:txBody>
          <a:bodyPr/>
          <a:lstStyle/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Przykłady internetowych serwisów bankowych</a:t>
            </a: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- </a:t>
            </a:r>
            <a:r>
              <a:rPr lang="pl-PL" sz="3200" b="1" dirty="0" err="1">
                <a:solidFill>
                  <a:schemeClr val="accent1"/>
                </a:solidFill>
                <a:cs typeface="Aharoni" panose="02010803020104030203" pitchFamily="2" charset="-79"/>
              </a:rPr>
              <a:t>Credit</a:t>
            </a: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 </a:t>
            </a:r>
            <a:r>
              <a:rPr lang="pl-PL" sz="3200" b="1" dirty="0" err="1">
                <a:solidFill>
                  <a:schemeClr val="accent1"/>
                </a:solidFill>
                <a:cs typeface="Aharoni" panose="02010803020104030203" pitchFamily="2" charset="-79"/>
              </a:rPr>
              <a:t>agricole</a:t>
            </a: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7A10A91-764D-46B7-969E-46FB1DA4F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" y="190499"/>
            <a:ext cx="11287125" cy="98107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9638CAD-3DE9-46E8-BE4F-EA6719A97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4" y="5534816"/>
            <a:ext cx="10858501" cy="128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7266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5DCE37-CA8C-490D-9CA7-EADC03B2C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8384"/>
            <a:ext cx="10515600" cy="4898579"/>
          </a:xfrm>
        </p:spPr>
        <p:txBody>
          <a:bodyPr/>
          <a:lstStyle/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Przykłady internetowych serwisów bankowych</a:t>
            </a: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- ING</a:t>
            </a: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7A10A91-764D-46B7-969E-46FB1DA4F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" y="190499"/>
            <a:ext cx="11287125" cy="98107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9638CAD-3DE9-46E8-BE4F-EA6719A97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4" y="5534816"/>
            <a:ext cx="10858501" cy="128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503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5DCE37-CA8C-490D-9CA7-EADC03B2C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8384"/>
            <a:ext cx="10515600" cy="4898579"/>
          </a:xfrm>
        </p:spPr>
        <p:txBody>
          <a:bodyPr/>
          <a:lstStyle/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Przykłady internetowych serwisów bankowych</a:t>
            </a: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- NEST Bank</a:t>
            </a: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7A10A91-764D-46B7-969E-46FB1DA4F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" y="190499"/>
            <a:ext cx="11287125" cy="98107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9638CAD-3DE9-46E8-BE4F-EA6719A97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4" y="5534816"/>
            <a:ext cx="10858501" cy="128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1906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5DCE37-CA8C-490D-9CA7-EADC03B2C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8384"/>
            <a:ext cx="10515600" cy="4898579"/>
          </a:xfrm>
        </p:spPr>
        <p:txBody>
          <a:bodyPr/>
          <a:lstStyle/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Przykłady internetowych serwisów bankowych</a:t>
            </a: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Gdzie szukać wiedzy?</a:t>
            </a:r>
          </a:p>
          <a:p>
            <a:pPr algn="just">
              <a:buFontTx/>
              <a:buChar char="-"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Santander</a:t>
            </a:r>
          </a:p>
          <a:p>
            <a:pPr algn="just">
              <a:buFontTx/>
              <a:buChar char="-"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PKO BP</a:t>
            </a:r>
          </a:p>
          <a:p>
            <a:pPr algn="just">
              <a:buFontTx/>
              <a:buChar char="-"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PEKAO SA</a:t>
            </a: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7A10A91-764D-46B7-969E-46FB1DA4F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" y="190499"/>
            <a:ext cx="11287125" cy="98107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9638CAD-3DE9-46E8-BE4F-EA6719A97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4" y="5534816"/>
            <a:ext cx="10858501" cy="128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8651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5DCE37-CA8C-490D-9CA7-EADC03B2C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8384"/>
            <a:ext cx="10515600" cy="4898579"/>
          </a:xfrm>
        </p:spPr>
        <p:txBody>
          <a:bodyPr/>
          <a:lstStyle/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Podsumowanie</a:t>
            </a: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1. Poznaliśmy funkcjonalności najbardziej popularnych serwisów bankowych</a:t>
            </a: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7A10A91-764D-46B7-969E-46FB1DA4F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" y="190499"/>
            <a:ext cx="11287125" cy="98107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9638CAD-3DE9-46E8-BE4F-EA6719A97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4" y="5534816"/>
            <a:ext cx="10858501" cy="128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5268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5DCE37-CA8C-490D-9CA7-EADC03B2C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8384"/>
            <a:ext cx="10515600" cy="4898579"/>
          </a:xfrm>
        </p:spPr>
        <p:txBody>
          <a:bodyPr/>
          <a:lstStyle/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Aplikacje mobilne</a:t>
            </a: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Santander </a:t>
            </a:r>
          </a:p>
          <a:p>
            <a:pPr marL="0" indent="0" algn="just">
              <a:buNone/>
            </a:pPr>
            <a:r>
              <a:rPr lang="pl-PL" sz="3200" b="1" dirty="0" err="1">
                <a:solidFill>
                  <a:schemeClr val="accent1"/>
                </a:solidFill>
                <a:cs typeface="Aharoni" panose="02010803020104030203" pitchFamily="2" charset="-79"/>
              </a:rPr>
              <a:t>Nest</a:t>
            </a: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 bank</a:t>
            </a: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7A10A91-764D-46B7-969E-46FB1DA4F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" y="190499"/>
            <a:ext cx="11287125" cy="98107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9638CAD-3DE9-46E8-BE4F-EA6719A97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4" y="5534816"/>
            <a:ext cx="10858501" cy="128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3104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5DCE37-CA8C-490D-9CA7-EADC03B2C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8384"/>
            <a:ext cx="10515600" cy="4898579"/>
          </a:xfrm>
        </p:spPr>
        <p:txBody>
          <a:bodyPr/>
          <a:lstStyle/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Podsumowanie</a:t>
            </a:r>
          </a:p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Nauczyliśmy się obsługiwać mobilną </a:t>
            </a:r>
            <a:r>
              <a:rPr lang="pl-PL" sz="3200" b="1">
                <a:solidFill>
                  <a:schemeClr val="accent1"/>
                </a:solidFill>
                <a:cs typeface="Aharoni" panose="02010803020104030203" pitchFamily="2" charset="-79"/>
              </a:rPr>
              <a:t>aplikację banku</a:t>
            </a: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7A10A91-764D-46B7-969E-46FB1DA4F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" y="190499"/>
            <a:ext cx="11287125" cy="98107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9638CAD-3DE9-46E8-BE4F-EA6719A97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4" y="5534816"/>
            <a:ext cx="10858501" cy="128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6899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9525D15-220A-44CA-AC39-D089DCC74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2624" y="365125"/>
            <a:ext cx="5591175" cy="6026150"/>
          </a:xfrm>
        </p:spPr>
        <p:txBody>
          <a:bodyPr>
            <a:normAutofit/>
          </a:bodyPr>
          <a:lstStyle/>
          <a:p>
            <a:pPr algn="ctr"/>
            <a:r>
              <a:rPr lang="pl-PL" sz="7200" b="1" dirty="0">
                <a:solidFill>
                  <a:schemeClr val="accent1"/>
                </a:solidFill>
                <a:latin typeface="+mn-lt"/>
                <a:cs typeface="Aharoni" panose="02010803020104030203" pitchFamily="2" charset="-79"/>
              </a:rPr>
              <a:t>ZAPRASZAMY DO PYTAŃ</a:t>
            </a:r>
            <a:br>
              <a:rPr lang="pl-PL" sz="3000" b="1" dirty="0">
                <a:solidFill>
                  <a:schemeClr val="accent1"/>
                </a:solidFill>
                <a:latin typeface="+mn-lt"/>
                <a:cs typeface="Aharoni" panose="02010803020104030203" pitchFamily="2" charset="-79"/>
              </a:rPr>
            </a:br>
            <a:br>
              <a:rPr lang="pl-PL" sz="7200" b="1" dirty="0">
                <a:solidFill>
                  <a:schemeClr val="accent1"/>
                </a:solidFill>
                <a:latin typeface="+mn-lt"/>
                <a:cs typeface="Aharoni" panose="02010803020104030203" pitchFamily="2" charset="-79"/>
              </a:rPr>
            </a:br>
            <a:endParaRPr lang="pl-PL" sz="6000" b="1" dirty="0">
              <a:solidFill>
                <a:schemeClr val="accent1"/>
              </a:solidFill>
              <a:latin typeface="+mn-lt"/>
              <a:cs typeface="Aharoni" panose="02010803020104030203" pitchFamily="2" charset="-79"/>
            </a:endParaRPr>
          </a:p>
        </p:txBody>
      </p:sp>
      <p:pic>
        <p:nvPicPr>
          <p:cNvPr id="7" name="Symbol zastępczy zawartości 6" descr="Obraz zawierający tekst, wizytówka&#10;&#10;Opis wygenerowany automatycznie">
            <a:extLst>
              <a:ext uri="{FF2B5EF4-FFF2-40B4-BE49-F238E27FC236}">
                <a16:creationId xmlns:a16="http://schemas.microsoft.com/office/drawing/2014/main" id="{9D0703FA-1428-4EEB-AB1C-123E7ABEFF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661" y="-32546"/>
            <a:ext cx="5512436" cy="6890546"/>
          </a:xfrm>
        </p:spPr>
      </p:pic>
    </p:spTree>
    <p:extLst>
      <p:ext uri="{BB962C8B-B14F-4D97-AF65-F5344CB8AC3E}">
        <p14:creationId xmlns:p14="http://schemas.microsoft.com/office/powerpoint/2010/main" val="4542854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9525D15-220A-44CA-AC39-D089DCC74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2624" y="365125"/>
            <a:ext cx="5591175" cy="6026150"/>
          </a:xfrm>
        </p:spPr>
        <p:txBody>
          <a:bodyPr>
            <a:normAutofit/>
          </a:bodyPr>
          <a:lstStyle/>
          <a:p>
            <a:pPr algn="ctr"/>
            <a:r>
              <a:rPr lang="pl-PL" sz="7200" b="1" dirty="0">
                <a:solidFill>
                  <a:schemeClr val="accent1"/>
                </a:solidFill>
                <a:latin typeface="+mn-lt"/>
                <a:cs typeface="Aharoni" panose="02010803020104030203" pitchFamily="2" charset="-79"/>
              </a:rPr>
              <a:t>ANKIETA</a:t>
            </a:r>
            <a:br>
              <a:rPr lang="pl-PL" sz="3000" b="1" dirty="0">
                <a:solidFill>
                  <a:schemeClr val="accent1"/>
                </a:solidFill>
                <a:latin typeface="+mn-lt"/>
                <a:cs typeface="Aharoni" panose="02010803020104030203" pitchFamily="2" charset="-79"/>
              </a:rPr>
            </a:br>
            <a:br>
              <a:rPr lang="pl-PL" sz="7200" b="1" dirty="0">
                <a:solidFill>
                  <a:schemeClr val="accent1"/>
                </a:solidFill>
                <a:latin typeface="+mn-lt"/>
                <a:cs typeface="Aharoni" panose="02010803020104030203" pitchFamily="2" charset="-79"/>
              </a:rPr>
            </a:br>
            <a:endParaRPr lang="pl-PL" sz="6000" b="1" dirty="0">
              <a:solidFill>
                <a:schemeClr val="accent1"/>
              </a:solidFill>
              <a:latin typeface="+mn-lt"/>
              <a:cs typeface="Aharoni" panose="02010803020104030203" pitchFamily="2" charset="-79"/>
            </a:endParaRPr>
          </a:p>
        </p:txBody>
      </p:sp>
      <p:pic>
        <p:nvPicPr>
          <p:cNvPr id="7" name="Symbol zastępczy zawartości 6" descr="Obraz zawierający tekst, wizytówka&#10;&#10;Opis wygenerowany automatycznie">
            <a:extLst>
              <a:ext uri="{FF2B5EF4-FFF2-40B4-BE49-F238E27FC236}">
                <a16:creationId xmlns:a16="http://schemas.microsoft.com/office/drawing/2014/main" id="{9D0703FA-1428-4EEB-AB1C-123E7ABEFF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661" y="-32546"/>
            <a:ext cx="5512436" cy="6890546"/>
          </a:xfrm>
        </p:spPr>
      </p:pic>
    </p:spTree>
    <p:extLst>
      <p:ext uri="{BB962C8B-B14F-4D97-AF65-F5344CB8AC3E}">
        <p14:creationId xmlns:p14="http://schemas.microsoft.com/office/powerpoint/2010/main" val="2687206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5DCE37-CA8C-490D-9CA7-EADC03B2C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8384"/>
            <a:ext cx="10515600" cy="4898579"/>
          </a:xfrm>
        </p:spPr>
        <p:txBody>
          <a:bodyPr/>
          <a:lstStyle/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O czym dziś porozmawiamy?</a:t>
            </a: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457200" indent="-457200" algn="just">
              <a:buAutoNum type="arabicPeriod"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Zasady bezpiecznego e-bankowania</a:t>
            </a:r>
          </a:p>
          <a:p>
            <a:pPr marL="457200" indent="-457200" algn="just">
              <a:buAutoNum type="arabicPeriod"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Zasady bezpiecznego używania kart kredytowych</a:t>
            </a:r>
          </a:p>
          <a:p>
            <a:pPr marL="457200" indent="-457200" algn="just">
              <a:buAutoNum type="arabicPeriod"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Poznamy wybrane internetowe serwisy bankowe </a:t>
            </a:r>
          </a:p>
          <a:p>
            <a:pPr marL="457200" indent="-457200" algn="just">
              <a:buAutoNum type="arabicPeriod"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Poznamy przykładową aplikację mobilną</a:t>
            </a:r>
          </a:p>
          <a:p>
            <a:pPr marL="0" indent="0" algn="ctr">
              <a:buNone/>
            </a:pPr>
            <a:endParaRPr lang="pl-PL" sz="7200" dirty="0">
              <a:solidFill>
                <a:schemeClr val="accent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7A10A91-764D-46B7-969E-46FB1DA4F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" y="190499"/>
            <a:ext cx="11287125" cy="98107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9638CAD-3DE9-46E8-BE4F-EA6719A97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4" y="5534816"/>
            <a:ext cx="10858501" cy="128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74498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9525D15-220A-44CA-AC39-D089DCC74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2624" y="365125"/>
            <a:ext cx="5591175" cy="6026150"/>
          </a:xfrm>
        </p:spPr>
        <p:txBody>
          <a:bodyPr>
            <a:normAutofit/>
          </a:bodyPr>
          <a:lstStyle/>
          <a:p>
            <a:pPr algn="ctr"/>
            <a:r>
              <a:rPr lang="pl-PL" sz="7200" b="1" dirty="0">
                <a:solidFill>
                  <a:schemeClr val="accent1"/>
                </a:solidFill>
                <a:latin typeface="+mn-lt"/>
                <a:cs typeface="Aharoni" panose="02010803020104030203" pitchFamily="2" charset="-79"/>
              </a:rPr>
              <a:t>DZIĘKUJEMY ZA UWAGĘ</a:t>
            </a:r>
            <a:br>
              <a:rPr lang="pl-PL" sz="3000" b="1" dirty="0">
                <a:solidFill>
                  <a:schemeClr val="accent1"/>
                </a:solidFill>
                <a:latin typeface="+mn-lt"/>
                <a:cs typeface="Aharoni" panose="02010803020104030203" pitchFamily="2" charset="-79"/>
              </a:rPr>
            </a:br>
            <a:br>
              <a:rPr lang="pl-PL" sz="7200" b="1" dirty="0">
                <a:solidFill>
                  <a:schemeClr val="accent1"/>
                </a:solidFill>
                <a:latin typeface="+mn-lt"/>
                <a:cs typeface="Aharoni" panose="02010803020104030203" pitchFamily="2" charset="-79"/>
              </a:rPr>
            </a:br>
            <a:endParaRPr lang="pl-PL" sz="6000" b="1" dirty="0">
              <a:solidFill>
                <a:schemeClr val="accent1"/>
              </a:solidFill>
              <a:latin typeface="+mn-lt"/>
              <a:cs typeface="Aharoni" panose="02010803020104030203" pitchFamily="2" charset="-79"/>
            </a:endParaRPr>
          </a:p>
        </p:txBody>
      </p:sp>
      <p:pic>
        <p:nvPicPr>
          <p:cNvPr id="7" name="Symbol zastępczy zawartości 6" descr="Obraz zawierający tekst, wizytówka&#10;&#10;Opis wygenerowany automatycznie">
            <a:extLst>
              <a:ext uri="{FF2B5EF4-FFF2-40B4-BE49-F238E27FC236}">
                <a16:creationId xmlns:a16="http://schemas.microsoft.com/office/drawing/2014/main" id="{9D0703FA-1428-4EEB-AB1C-123E7ABEFF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661" y="-32546"/>
            <a:ext cx="5512436" cy="6890546"/>
          </a:xfrm>
        </p:spPr>
      </p:pic>
    </p:spTree>
    <p:extLst>
      <p:ext uri="{BB962C8B-B14F-4D97-AF65-F5344CB8AC3E}">
        <p14:creationId xmlns:p14="http://schemas.microsoft.com/office/powerpoint/2010/main" val="3754256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5DCE37-CA8C-490D-9CA7-EADC03B2C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8384"/>
            <a:ext cx="10515600" cy="4898579"/>
          </a:xfrm>
        </p:spPr>
        <p:txBody>
          <a:bodyPr/>
          <a:lstStyle/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ctr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Zasady bezpiecznego E-Bankowania</a:t>
            </a:r>
          </a:p>
          <a:p>
            <a:pPr marL="0" indent="0" algn="ctr">
              <a:buNone/>
            </a:pPr>
            <a:endParaRPr lang="pl-PL" sz="7200" dirty="0">
              <a:solidFill>
                <a:schemeClr val="accent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7A10A91-764D-46B7-969E-46FB1DA4F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" y="190499"/>
            <a:ext cx="11287125" cy="98107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9638CAD-3DE9-46E8-BE4F-EA6719A97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4" y="5534816"/>
            <a:ext cx="10858501" cy="128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064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Obraz 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672" y="1649412"/>
            <a:ext cx="3159125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464" y="3022600"/>
            <a:ext cx="871537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Obraz 3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9576" y="3305938"/>
            <a:ext cx="1095375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Obraz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2291">
            <a:off x="10750551" y="3415477"/>
            <a:ext cx="665163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Obraz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05733">
            <a:off x="10320339" y="2212152"/>
            <a:ext cx="827087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Obraz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325" y="2690812"/>
            <a:ext cx="64135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Obraz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563" y="3643312"/>
            <a:ext cx="639762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88784" y="3212903"/>
            <a:ext cx="1258888" cy="903619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79520" y="3191502"/>
            <a:ext cx="1258888" cy="903619"/>
          </a:xfrm>
          <a:prstGeom prst="rect">
            <a:avLst/>
          </a:prstGeom>
        </p:spPr>
      </p:pic>
      <p:pic>
        <p:nvPicPr>
          <p:cNvPr id="14" name="Obraz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2106" y="6049434"/>
            <a:ext cx="10429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Obraz 17">
            <a:hlinkHover r:id="rId11" action="ppaction://hlinkfile" highlightClick="1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0735" y="5739871"/>
            <a:ext cx="1223963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pole tekstowe 15"/>
          <p:cNvSpPr txBox="1"/>
          <p:nvPr/>
        </p:nvSpPr>
        <p:spPr>
          <a:xfrm>
            <a:off x="446579" y="352461"/>
            <a:ext cx="11361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>
                <a:solidFill>
                  <a:srgbClr val="002060"/>
                </a:solidFill>
                <a:latin typeface="Exo 2 Black" panose="00000A00000000000000" pitchFamily="2" charset="-18"/>
              </a:rPr>
              <a:t>Bankowość wczoraj i dziś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9" name="Obraz 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26" y="2624138"/>
            <a:ext cx="53022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Obraz 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26" y="3560763"/>
            <a:ext cx="53022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az 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6" y="1855787"/>
            <a:ext cx="3159125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braz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2291">
            <a:off x="6226964" y="4664840"/>
            <a:ext cx="665163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Obraz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05733">
            <a:off x="6146001" y="2292351"/>
            <a:ext cx="827087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017527">
            <a:off x="4318673" y="2856731"/>
            <a:ext cx="1258888" cy="903619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272157">
            <a:off x="4178972" y="4437629"/>
            <a:ext cx="1258888" cy="903619"/>
          </a:xfrm>
          <a:prstGeom prst="rect">
            <a:avLst/>
          </a:prstGeom>
        </p:spPr>
      </p:pic>
      <p:sp>
        <p:nvSpPr>
          <p:cNvPr id="19" name="pole tekstowe 18"/>
          <p:cNvSpPr txBox="1"/>
          <p:nvPr/>
        </p:nvSpPr>
        <p:spPr>
          <a:xfrm>
            <a:off x="566126" y="449948"/>
            <a:ext cx="11361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>
                <a:solidFill>
                  <a:srgbClr val="002060"/>
                </a:solidFill>
                <a:latin typeface="Exo 2 Black" panose="00000A00000000000000" pitchFamily="2" charset="-18"/>
              </a:rPr>
              <a:t>Bankowość elektroniczna</a:t>
            </a:r>
          </a:p>
        </p:txBody>
      </p:sp>
      <p:sp>
        <p:nvSpPr>
          <p:cNvPr id="20" name="pole tekstowe 19"/>
          <p:cNvSpPr txBox="1"/>
          <p:nvPr/>
        </p:nvSpPr>
        <p:spPr>
          <a:xfrm>
            <a:off x="3691947" y="2500461"/>
            <a:ext cx="11361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>
                <a:solidFill>
                  <a:srgbClr val="002060"/>
                </a:solidFill>
                <a:latin typeface="Exo 2 Black" panose="00000A00000000000000" pitchFamily="2" charset="-18"/>
              </a:rPr>
              <a:t>Bankowość internetowa</a:t>
            </a:r>
          </a:p>
        </p:txBody>
      </p:sp>
      <p:sp>
        <p:nvSpPr>
          <p:cNvPr id="3" name="Prostokąt 2"/>
          <p:cNvSpPr/>
          <p:nvPr/>
        </p:nvSpPr>
        <p:spPr>
          <a:xfrm>
            <a:off x="7771009" y="4940176"/>
            <a:ext cx="32031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2400" dirty="0">
                <a:solidFill>
                  <a:srgbClr val="002060"/>
                </a:solidFill>
                <a:latin typeface="Exo 2 Black" panose="00000A00000000000000" pitchFamily="2" charset="-18"/>
              </a:rPr>
              <a:t>Bankowość mobilna</a:t>
            </a:r>
          </a:p>
        </p:txBody>
      </p:sp>
      <p:pic>
        <p:nvPicPr>
          <p:cNvPr id="2050" name="Picture 2" descr="https://wartobezgotowkowo.pl/wp-content/uploads/2019/10/Logo-WB-Z-adresem-www-Midnight-Blue-png-RGB-1920x-przezroczyste-tlo-190830-GK.png"/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6" y="297016"/>
            <a:ext cx="2520956" cy="840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pole tekstowe 11"/>
          <p:cNvSpPr txBox="1">
            <a:spLocks noChangeArrowheads="1"/>
          </p:cNvSpPr>
          <p:nvPr/>
        </p:nvSpPr>
        <p:spPr bwMode="auto">
          <a:xfrm>
            <a:off x="77514" y="1681462"/>
            <a:ext cx="11393213" cy="456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385" tIns="51193" rIns="102385" bIns="51193"/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5">
              <a:spcBef>
                <a:spcPts val="600"/>
              </a:spcBef>
            </a:pPr>
            <a:r>
              <a:rPr lang="pl-PL" altLang="pl-PL" sz="2400" dirty="0">
                <a:solidFill>
                  <a:srgbClr val="17375E"/>
                </a:solidFill>
              </a:rPr>
              <a:t>	Bezpieczeństwo finansów</a:t>
            </a:r>
          </a:p>
          <a:p>
            <a:pPr lvl="5">
              <a:spcBef>
                <a:spcPts val="600"/>
              </a:spcBef>
            </a:pPr>
            <a:r>
              <a:rPr lang="pl-PL" altLang="pl-PL" sz="2400" dirty="0">
                <a:solidFill>
                  <a:srgbClr val="17375E"/>
                </a:solidFill>
              </a:rPr>
              <a:t>	Wygoda</a:t>
            </a:r>
          </a:p>
          <a:p>
            <a:pPr lvl="5">
              <a:spcBef>
                <a:spcPts val="600"/>
              </a:spcBef>
            </a:pPr>
            <a:r>
              <a:rPr lang="pl-PL" altLang="pl-PL" sz="2400" dirty="0">
                <a:solidFill>
                  <a:srgbClr val="17375E"/>
                </a:solidFill>
              </a:rPr>
              <a:t>	Możliwość monitorowania stanu finansów</a:t>
            </a:r>
          </a:p>
          <a:p>
            <a:pPr lvl="5">
              <a:spcBef>
                <a:spcPts val="600"/>
              </a:spcBef>
            </a:pPr>
            <a:r>
              <a:rPr lang="pl-PL" altLang="pl-PL" sz="2400" dirty="0">
                <a:solidFill>
                  <a:srgbClr val="17375E"/>
                </a:solidFill>
              </a:rPr>
              <a:t>	Dokonywanie operacji bez wychodzenia z domu bez stania w kolejkach</a:t>
            </a:r>
          </a:p>
          <a:p>
            <a:pPr lvl="5">
              <a:spcBef>
                <a:spcPts val="600"/>
              </a:spcBef>
            </a:pPr>
            <a:r>
              <a:rPr lang="pl-PL" altLang="pl-PL" sz="2400" dirty="0">
                <a:solidFill>
                  <a:srgbClr val="17375E"/>
                </a:solidFill>
              </a:rPr>
              <a:t>	Ochrona oszczędności przed złodziejami</a:t>
            </a:r>
          </a:p>
          <a:p>
            <a:pPr lvl="5"/>
            <a:r>
              <a:rPr lang="pl-PL" altLang="pl-PL" sz="1400" i="1" dirty="0">
                <a:solidFill>
                  <a:srgbClr val="00B050"/>
                </a:solidFill>
              </a:rPr>
              <a:t>	</a:t>
            </a:r>
            <a:r>
              <a:rPr lang="pl-PL" altLang="pl-PL" sz="2400" dirty="0">
                <a:solidFill>
                  <a:srgbClr val="00B050"/>
                </a:solidFill>
              </a:rPr>
              <a:t>	</a:t>
            </a:r>
            <a:endParaRPr lang="pl-PL" altLang="pl-PL" sz="1800" dirty="0">
              <a:solidFill>
                <a:srgbClr val="00B050"/>
              </a:solidFill>
            </a:endParaRPr>
          </a:p>
        </p:txBody>
      </p:sp>
      <p:pic>
        <p:nvPicPr>
          <p:cNvPr id="23557" name="Obraz 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370" y="1773238"/>
            <a:ext cx="528637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3" name="Obraz 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370" y="2219326"/>
            <a:ext cx="528637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4" name="Obraz 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370" y="2667001"/>
            <a:ext cx="528637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5" name="Obraz 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370" y="3113088"/>
            <a:ext cx="528637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6" name="Obraz 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370" y="3559175"/>
            <a:ext cx="5286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7" name="Obraz 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370" y="4006851"/>
            <a:ext cx="528637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rostokąt 1"/>
          <p:cNvSpPr/>
          <p:nvPr/>
        </p:nvSpPr>
        <p:spPr>
          <a:xfrm>
            <a:off x="4093613" y="455565"/>
            <a:ext cx="69424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2800" dirty="0">
                <a:solidFill>
                  <a:srgbClr val="002060"/>
                </a:solidFill>
                <a:latin typeface="Exo 2 Black" panose="00000A00000000000000" pitchFamily="2" charset="-18"/>
              </a:rPr>
              <a:t>Bankowość elektroniczna – co to daje?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3307" y="4573287"/>
            <a:ext cx="6524625" cy="1676400"/>
          </a:xfrm>
          <a:prstGeom prst="rect">
            <a:avLst/>
          </a:prstGeom>
        </p:spPr>
      </p:pic>
      <p:pic>
        <p:nvPicPr>
          <p:cNvPr id="17" name="Picture 2" descr="https://wartobezgotowkowo.pl/wp-content/uploads/2019/10/Logo-WB-Z-adresem-www-Midnight-Blue-png-RGB-1920x-przezroczyste-tlo-190830-GK.png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6" y="297016"/>
            <a:ext cx="2520956" cy="840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Obraz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2534" y="6061791"/>
            <a:ext cx="10429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C7C7A8F5-B776-4B21-BD6F-11B6EC5C1372}"/>
              </a:ext>
            </a:extLst>
          </p:cNvPr>
          <p:cNvSpPr/>
          <p:nvPr/>
        </p:nvSpPr>
        <p:spPr>
          <a:xfrm>
            <a:off x="7717267" y="5986360"/>
            <a:ext cx="34528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dirty="0">
                <a:hlinkClick r:id="rId7" action="ppaction://hlinkpres?slideindex=1&amp;slidetitle="/>
              </a:rPr>
              <a:t>https://youtu.be/aKEejSN6gmo</a:t>
            </a:r>
            <a:endParaRPr lang="pl-PL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/>
          <p:cNvSpPr txBox="1"/>
          <p:nvPr/>
        </p:nvSpPr>
        <p:spPr>
          <a:xfrm>
            <a:off x="2029881" y="174894"/>
            <a:ext cx="113613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>
                <a:solidFill>
                  <a:srgbClr val="002060"/>
                </a:solidFill>
                <a:latin typeface="Exo 2 Black" panose="00000A00000000000000" pitchFamily="2" charset="-18"/>
              </a:rPr>
              <a:t>JAK BEZPIECZNIE KORZYSTAĆ Z BANKOWOŚCI </a:t>
            </a:r>
            <a:br>
              <a:rPr lang="pl-PL" sz="2400" dirty="0">
                <a:solidFill>
                  <a:srgbClr val="002060"/>
                </a:solidFill>
                <a:latin typeface="Exo 2 Black" panose="00000A00000000000000" pitchFamily="2" charset="-18"/>
              </a:rPr>
            </a:br>
            <a:r>
              <a:rPr lang="pl-PL" sz="2400" dirty="0">
                <a:solidFill>
                  <a:srgbClr val="002060"/>
                </a:solidFill>
                <a:latin typeface="Exo 2 Black" panose="00000A00000000000000" pitchFamily="2" charset="-18"/>
              </a:rPr>
              <a:t>INTERNETOWEJ NA KOMPUTERZE ?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4118373" y="1285763"/>
            <a:ext cx="4076757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133" dirty="0">
                <a:latin typeface="Exo 2 Light" panose="00000400000000000000" pitchFamily="2" charset="-18"/>
              </a:rPr>
              <a:t>Chroń swoje dane do logowania</a:t>
            </a:r>
          </a:p>
        </p:txBody>
      </p:sp>
      <p:pic>
        <p:nvPicPr>
          <p:cNvPr id="21" name="Obraz 23">
            <a:extLst>
              <a:ext uri="{FF2B5EF4-FFF2-40B4-BE49-F238E27FC236}">
                <a16:creationId xmlns:a16="http://schemas.microsoft.com/office/drawing/2014/main" id="{998835A8-8CC0-482E-B427-E948BF05B5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581" y="1151465"/>
            <a:ext cx="720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Obraz 28">
            <a:extLst>
              <a:ext uri="{FF2B5EF4-FFF2-40B4-BE49-F238E27FC236}">
                <a16:creationId xmlns:a16="http://schemas.microsoft.com/office/drawing/2014/main" id="{3895BD77-C7CD-4A96-8E22-61C259A3C05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867" y="1842759"/>
            <a:ext cx="720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Obraz 30">
            <a:extLst>
              <a:ext uri="{FF2B5EF4-FFF2-40B4-BE49-F238E27FC236}">
                <a16:creationId xmlns:a16="http://schemas.microsoft.com/office/drawing/2014/main" id="{C8934049-C87C-40B7-A894-DFA61F52D92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23" y="3916639"/>
            <a:ext cx="720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Obraz 32">
            <a:extLst>
              <a:ext uri="{FF2B5EF4-FFF2-40B4-BE49-F238E27FC236}">
                <a16:creationId xmlns:a16="http://schemas.microsoft.com/office/drawing/2014/main" id="{D2737DDE-6E91-4996-8146-23D4775E5A5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31" y="4607932"/>
            <a:ext cx="720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Obraz 34">
            <a:extLst>
              <a:ext uri="{FF2B5EF4-FFF2-40B4-BE49-F238E27FC236}">
                <a16:creationId xmlns:a16="http://schemas.microsoft.com/office/drawing/2014/main" id="{DAC4AA79-A049-48B5-B925-AFAF0E9D5EF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031" y="2534052"/>
            <a:ext cx="720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Obraz 36">
            <a:extLst>
              <a:ext uri="{FF2B5EF4-FFF2-40B4-BE49-F238E27FC236}">
                <a16:creationId xmlns:a16="http://schemas.microsoft.com/office/drawing/2014/main" id="{62819F5D-ACB3-4B10-A250-464748F1BB4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25" y="3225345"/>
            <a:ext cx="719999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Obraz 32">
            <a:extLst>
              <a:ext uri="{FF2B5EF4-FFF2-40B4-BE49-F238E27FC236}">
                <a16:creationId xmlns:a16="http://schemas.microsoft.com/office/drawing/2014/main" id="{3B8E8645-013D-4D46-8ECC-AA0DAFE6042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267" y="5299225"/>
            <a:ext cx="720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Obraz 32">
            <a:extLst>
              <a:ext uri="{FF2B5EF4-FFF2-40B4-BE49-F238E27FC236}">
                <a16:creationId xmlns:a16="http://schemas.microsoft.com/office/drawing/2014/main" id="{75E1952A-AC32-4DF5-9682-2869BF7ADF8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881" y="5990515"/>
            <a:ext cx="720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pole tekstowe 28"/>
          <p:cNvSpPr txBox="1"/>
          <p:nvPr/>
        </p:nvSpPr>
        <p:spPr>
          <a:xfrm>
            <a:off x="3158266" y="1977056"/>
            <a:ext cx="6812249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133" dirty="0">
                <a:latin typeface="Exo 2 Light" panose="00000400000000000000" pitchFamily="2" charset="-18"/>
              </a:rPr>
              <a:t>Sprawdź, czy jesteś na właściwej stronie internetowej</a:t>
            </a:r>
          </a:p>
        </p:txBody>
      </p:sp>
      <p:sp>
        <p:nvSpPr>
          <p:cNvPr id="30" name="pole tekstowe 29"/>
          <p:cNvSpPr txBox="1"/>
          <p:nvPr/>
        </p:nvSpPr>
        <p:spPr>
          <a:xfrm>
            <a:off x="1814117" y="2668349"/>
            <a:ext cx="9433993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133" dirty="0">
                <a:latin typeface="Exo 2 Light" panose="00000400000000000000" pitchFamily="2" charset="-18"/>
              </a:rPr>
              <a:t>Nie używaj takich samych haseł do logowania do banku i na innych stronach</a:t>
            </a:r>
          </a:p>
        </p:txBody>
      </p:sp>
      <p:sp>
        <p:nvSpPr>
          <p:cNvPr id="31" name="pole tekstowe 30"/>
          <p:cNvSpPr txBox="1"/>
          <p:nvPr/>
        </p:nvSpPr>
        <p:spPr>
          <a:xfrm>
            <a:off x="950021" y="3359643"/>
            <a:ext cx="4179349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133" dirty="0">
                <a:latin typeface="Exo 2 Light" panose="00000400000000000000" pitchFamily="2" charset="-18"/>
              </a:rPr>
              <a:t>Korzystaj kodów SMS lub </a:t>
            </a:r>
            <a:r>
              <a:rPr lang="pl-PL" sz="2133" dirty="0" err="1">
                <a:latin typeface="Exo 2 Light" panose="00000400000000000000" pitchFamily="2" charset="-18"/>
              </a:rPr>
              <a:t>tokena</a:t>
            </a:r>
            <a:endParaRPr lang="pl-PL" sz="2133" dirty="0">
              <a:latin typeface="Exo 2 Light" panose="00000400000000000000" pitchFamily="2" charset="-18"/>
            </a:endParaRPr>
          </a:p>
        </p:txBody>
      </p:sp>
      <p:sp>
        <p:nvSpPr>
          <p:cNvPr id="32" name="pole tekstowe 31"/>
          <p:cNvSpPr txBox="1"/>
          <p:nvPr/>
        </p:nvSpPr>
        <p:spPr>
          <a:xfrm>
            <a:off x="950021" y="4050936"/>
            <a:ext cx="4301177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133" dirty="0">
                <a:latin typeface="Exo 2 Light" panose="00000400000000000000" pitchFamily="2" charset="-18"/>
              </a:rPr>
              <a:t>Wyloguj się po zakończonej pracy</a:t>
            </a:r>
          </a:p>
        </p:txBody>
      </p:sp>
      <p:sp>
        <p:nvSpPr>
          <p:cNvPr id="33" name="pole tekstowe 32"/>
          <p:cNvSpPr txBox="1"/>
          <p:nvPr/>
        </p:nvSpPr>
        <p:spPr>
          <a:xfrm>
            <a:off x="1306116" y="4742229"/>
            <a:ext cx="7265130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133" dirty="0">
                <a:latin typeface="Exo 2 Light" panose="00000400000000000000" pitchFamily="2" charset="-18"/>
              </a:rPr>
              <a:t>Nigdy nie loguj się i nie pobieraj oprogramowania z linków</a:t>
            </a:r>
          </a:p>
        </p:txBody>
      </p:sp>
      <p:sp>
        <p:nvSpPr>
          <p:cNvPr id="34" name="pole tekstowe 33"/>
          <p:cNvSpPr txBox="1"/>
          <p:nvPr/>
        </p:nvSpPr>
        <p:spPr>
          <a:xfrm>
            <a:off x="1710466" y="5433523"/>
            <a:ext cx="6920805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133" dirty="0">
                <a:latin typeface="Exo 2 Light" panose="00000400000000000000" pitchFamily="2" charset="-18"/>
              </a:rPr>
              <a:t>Sprawdź szyfrowanie połączenia i ważność certyfikatu</a:t>
            </a:r>
          </a:p>
        </p:txBody>
      </p:sp>
      <p:sp>
        <p:nvSpPr>
          <p:cNvPr id="35" name="pole tekstowe 34"/>
          <p:cNvSpPr txBox="1"/>
          <p:nvPr/>
        </p:nvSpPr>
        <p:spPr>
          <a:xfrm>
            <a:off x="2683272" y="6124816"/>
            <a:ext cx="6098914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133" dirty="0">
                <a:latin typeface="Exo 2 Light" panose="00000400000000000000" pitchFamily="2" charset="-18"/>
              </a:rPr>
              <a:t>Używaj legalnego i aktualnego oprogramowania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97962" y="3524292"/>
            <a:ext cx="3394038" cy="3277002"/>
          </a:xfrm>
          <a:prstGeom prst="rect">
            <a:avLst/>
          </a:prstGeom>
        </p:spPr>
      </p:pic>
      <p:pic>
        <p:nvPicPr>
          <p:cNvPr id="36" name="Picture 2" descr="https://wartobezgotowkowo.pl/wp-content/uploads/2019/10/Logo-WB-Z-adresem-www-Midnight-Blue-png-RGB-1920x-przezroczyste-tlo-190830-GK.png"/>
          <p:cNvPicPr>
            <a:picLocks noChangeAspect="1" noChangeArrowheads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6" y="297016"/>
            <a:ext cx="2520956" cy="840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3810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4987</TotalTime>
  <Words>1269</Words>
  <Application>Microsoft Office PowerPoint</Application>
  <PresentationFormat>Panoramiczny</PresentationFormat>
  <Paragraphs>217</Paragraphs>
  <Slides>40</Slides>
  <Notes>11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40</vt:i4>
      </vt:variant>
    </vt:vector>
  </HeadingPairs>
  <TitlesOfParts>
    <vt:vector size="48" baseType="lpstr">
      <vt:lpstr>Aharoni</vt:lpstr>
      <vt:lpstr>Arial</vt:lpstr>
      <vt:lpstr>Calibri</vt:lpstr>
      <vt:lpstr>Calibri Light</vt:lpstr>
      <vt:lpstr>Courier New</vt:lpstr>
      <vt:lpstr>Exo 2 Black</vt:lpstr>
      <vt:lpstr>Exo 2 Light</vt:lpstr>
      <vt:lpstr>Motyw pakietu Office</vt:lpstr>
      <vt:lpstr>E-BANKOWOŚĆ   Prowadzenie: Łukasz Szczepańczyk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Czym są karty płatnicze?</vt:lpstr>
      <vt:lpstr>Karty płatnicze w Polsce</vt:lpstr>
      <vt:lpstr>Prezentacja programu PowerPoint</vt:lpstr>
      <vt:lpstr>Możliwości</vt:lpstr>
      <vt:lpstr>Czy korzystasz z karty w bezpieczny sposób?</vt:lpstr>
      <vt:lpstr>Jak zadbać o bezpieczeństwo karty?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ZAPRASZAMY DO PYTAŃ  </vt:lpstr>
      <vt:lpstr>ANKIETA  </vt:lpstr>
      <vt:lpstr>DZIĘKUJEMY ZA UWAGĘ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FILMY ONLINE Prowadzenie: Łukasz Szczepańczyk START   9:00</dc:title>
  <dc:creator>Łukasz</dc:creator>
  <cp:lastModifiedBy>Sudykowski Paweł</cp:lastModifiedBy>
  <cp:revision>7</cp:revision>
  <dcterms:created xsi:type="dcterms:W3CDTF">2021-11-22T19:16:31Z</dcterms:created>
  <dcterms:modified xsi:type="dcterms:W3CDTF">2022-09-30T13:41:45Z</dcterms:modified>
</cp:coreProperties>
</file>