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94" r:id="rId16"/>
    <p:sldId id="282" r:id="rId17"/>
    <p:sldId id="283" r:id="rId18"/>
    <p:sldId id="284" r:id="rId19"/>
    <p:sldId id="285" r:id="rId20"/>
    <p:sldId id="286" r:id="rId21"/>
    <p:sldId id="287" r:id="rId22"/>
    <p:sldId id="288" r:id="rId23"/>
    <p:sldId id="290" r:id="rId24"/>
    <p:sldId id="289" r:id="rId25"/>
    <p:sldId id="291" r:id="rId26"/>
    <p:sldId id="292" r:id="rId27"/>
    <p:sldId id="298" r:id="rId28"/>
    <p:sldId id="295" r:id="rId29"/>
    <p:sldId id="296" r:id="rId30"/>
    <p:sldId id="293" r:id="rId31"/>
    <p:sldId id="297" r:id="rId32"/>
    <p:sldId id="299" r:id="rId33"/>
    <p:sldId id="300" r:id="rId34"/>
    <p:sldId id="301" r:id="rId35"/>
    <p:sldId id="302" r:id="rId36"/>
    <p:sldId id="303" r:id="rId37"/>
    <p:sldId id="304" r:id="rId38"/>
    <p:sldId id="305" r:id="rId39"/>
    <p:sldId id="306" r:id="rId40"/>
    <p:sldId id="307" r:id="rId41"/>
    <p:sldId id="308" r:id="rId42"/>
    <p:sldId id="309" r:id="rId43"/>
    <p:sldId id="310" r:id="rId44"/>
    <p:sldId id="311" r:id="rId45"/>
    <p:sldId id="312" r:id="rId46"/>
    <p:sldId id="313" r:id="rId47"/>
    <p:sldId id="314" r:id="rId48"/>
    <p:sldId id="315" r:id="rId49"/>
    <p:sldId id="316" r:id="rId50"/>
    <p:sldId id="317" r:id="rId51"/>
    <p:sldId id="318" r:id="rId52"/>
    <p:sldId id="319" r:id="rId53"/>
    <p:sldId id="320" r:id="rId54"/>
    <p:sldId id="321" r:id="rId55"/>
    <p:sldId id="322" r:id="rId56"/>
    <p:sldId id="323" r:id="rId57"/>
    <p:sldId id="324" r:id="rId58"/>
    <p:sldId id="328" r:id="rId59"/>
    <p:sldId id="325" r:id="rId60"/>
    <p:sldId id="326" r:id="rId61"/>
    <p:sldId id="327" r:id="rId62"/>
    <p:sldId id="269" r:id="rId63"/>
    <p:sldId id="271" r:id="rId64"/>
    <p:sldId id="270" r:id="rId65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287B0BC9-C1B6-4BD7-AB72-1648F9545D2C}">
          <p14:sldIdLst>
            <p14:sldId id="257"/>
            <p14:sldId id="256"/>
            <p14:sldId id="258"/>
            <p14:sldId id="259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  <p14:sldId id="294"/>
            <p14:sldId id="282"/>
            <p14:sldId id="283"/>
            <p14:sldId id="284"/>
            <p14:sldId id="285"/>
            <p14:sldId id="286"/>
            <p14:sldId id="287"/>
            <p14:sldId id="288"/>
            <p14:sldId id="290"/>
            <p14:sldId id="289"/>
            <p14:sldId id="291"/>
            <p14:sldId id="292"/>
            <p14:sldId id="298"/>
            <p14:sldId id="295"/>
            <p14:sldId id="296"/>
            <p14:sldId id="293"/>
            <p14:sldId id="297"/>
            <p14:sldId id="299"/>
            <p14:sldId id="300"/>
            <p14:sldId id="301"/>
            <p14:sldId id="302"/>
            <p14:sldId id="303"/>
            <p14:sldId id="304"/>
            <p14:sldId id="305"/>
            <p14:sldId id="306"/>
            <p14:sldId id="307"/>
            <p14:sldId id="308"/>
            <p14:sldId id="309"/>
            <p14:sldId id="310"/>
            <p14:sldId id="311"/>
            <p14:sldId id="312"/>
            <p14:sldId id="313"/>
            <p14:sldId id="314"/>
            <p14:sldId id="315"/>
            <p14:sldId id="316"/>
            <p14:sldId id="317"/>
            <p14:sldId id="318"/>
            <p14:sldId id="319"/>
            <p14:sldId id="320"/>
            <p14:sldId id="321"/>
            <p14:sldId id="322"/>
            <p14:sldId id="323"/>
            <p14:sldId id="324"/>
            <p14:sldId id="328"/>
            <p14:sldId id="325"/>
            <p14:sldId id="326"/>
            <p14:sldId id="327"/>
            <p14:sldId id="269"/>
            <p14:sldId id="271"/>
            <p14:sldId id="27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1C81A69-660E-4FDD-8E6F-D240854EF2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4F189024-DEE0-41CF-8A6D-0F2C389AC1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9EA8451-B9E4-40BE-8A4F-90BC15E1D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294D9-C435-4665-B0BC-F93E9FE62EC4}" type="datetimeFigureOut">
              <a:rPr lang="pl-PL" smtClean="0"/>
              <a:t>30.09.2022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F1ED682-06C4-4401-9CDA-A7040FE5F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ED62C98-3B70-49EE-8700-174F63D9F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3934E-01D9-4581-A7AB-3D39B14279B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53292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A3F9E6E-0CFA-4359-B8DF-4D94548B7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AFB208BA-0735-4BAB-B23B-5AABFDE2A2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0B38040-E855-403C-AD25-9244AD76B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294D9-C435-4665-B0BC-F93E9FE62EC4}" type="datetimeFigureOut">
              <a:rPr lang="pl-PL" smtClean="0"/>
              <a:t>30.09.2022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955C228-8D7C-423F-BE64-7A2B91E2A5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A9069EE-9259-4D29-ACE6-8F2F1B62F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3934E-01D9-4581-A7AB-3D39B14279B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14401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F853A3CD-4F53-421C-9284-D6C646234A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6731AA4F-AD70-45F3-B9E5-BC1042BF97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BF22536-CFBA-4FAE-9273-B5477AAB0C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294D9-C435-4665-B0BC-F93E9FE62EC4}" type="datetimeFigureOut">
              <a:rPr lang="pl-PL" smtClean="0"/>
              <a:t>30.09.2022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B0718DD-123D-47A0-8B60-07A702657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386D9B2-BB4B-4AA9-ABD8-CCF5DD72C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3934E-01D9-4581-A7AB-3D39B14279B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7784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32BD635-2637-405B-A232-03CF63553D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B8B046F-AE84-4136-8B93-8FA77B15BD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022317D-3DE6-443E-AE56-15EC45EED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294D9-C435-4665-B0BC-F93E9FE62EC4}" type="datetimeFigureOut">
              <a:rPr lang="pl-PL" smtClean="0"/>
              <a:t>30.09.2022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902E79F-8B03-4BBD-89D6-23B3EA582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9C97416-5B01-45E1-8D95-BF70BDF26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3934E-01D9-4581-A7AB-3D39B14279B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56783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28AE723-F4B0-43A0-9777-3957298BA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B470AD6-BB10-4033-8434-394BE5E5BF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6723EB1-9EF6-40C3-9156-38C4CA4E0F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294D9-C435-4665-B0BC-F93E9FE62EC4}" type="datetimeFigureOut">
              <a:rPr lang="pl-PL" smtClean="0"/>
              <a:t>30.09.2022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D2CD0B2-80CF-423C-80AA-110D5C01A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DA024DC-2C22-480F-92D2-595F0B45F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3934E-01D9-4581-A7AB-3D39B14279B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20646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6661ABC-9A4B-41FD-B08F-56DC3FE68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114FA1B-404D-4F30-AC83-092C8475D4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FDC0B163-4BCB-4E94-999C-04FE0E9C61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A8735DD0-53D5-41D6-9A48-964F6E73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294D9-C435-4665-B0BC-F93E9FE62EC4}" type="datetimeFigureOut">
              <a:rPr lang="pl-PL" smtClean="0"/>
              <a:t>30.09.2022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15FBADA2-8C82-4C19-963F-0E7AFACF8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B432E648-690C-404A-9055-FC2FCF6E7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3934E-01D9-4581-A7AB-3D39B14279B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82057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E6BBBB7-D58D-4177-B750-3EB4006672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88BF35E5-A7C9-4419-8ECA-4C675DA689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8540DA1B-F034-4829-9E26-8DCE0D6E6B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41F2E9BE-A319-49CA-BD2D-2F1C487D9B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094ED393-10C8-435C-A29D-BCE2A8BD92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0FF681B3-79B8-4A5F-A3DF-36750C619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294D9-C435-4665-B0BC-F93E9FE62EC4}" type="datetimeFigureOut">
              <a:rPr lang="pl-PL" smtClean="0"/>
              <a:t>30.09.2022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4A75ADE4-06D9-4FDC-B276-B461F1F95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7F45263B-43B3-4DB0-A7FA-4984F935C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3934E-01D9-4581-A7AB-3D39B14279B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9669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162B275-14ED-4197-AF6E-909DD2645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8630EA83-3752-4E61-8F47-FBD43F3EE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294D9-C435-4665-B0BC-F93E9FE62EC4}" type="datetimeFigureOut">
              <a:rPr lang="pl-PL" smtClean="0"/>
              <a:t>30.09.2022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3A8A5340-6A0C-4CFC-B28A-8A7FD0955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466AA614-51FC-4CD8-9817-6FC4AA15D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3934E-01D9-4581-A7AB-3D39B14279B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54513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F85E36AA-A1FD-4970-A8A5-878B7FC57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294D9-C435-4665-B0BC-F93E9FE62EC4}" type="datetimeFigureOut">
              <a:rPr lang="pl-PL" smtClean="0"/>
              <a:t>30.09.2022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0F6A6F53-A387-471D-BEEA-9CD8BCE9B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398BFC3-E3E4-4151-81E5-FBF0C5CB5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3934E-01D9-4581-A7AB-3D39B14279B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34275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4DDA31C-9C66-4730-8CE0-F888E2A09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24E4F17-DC41-4BF8-A77B-4FF9F12FD3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93CED8A1-822D-4A34-A78D-D958D0B333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C35243E6-B24C-4C8A-99FE-57125A9B5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294D9-C435-4665-B0BC-F93E9FE62EC4}" type="datetimeFigureOut">
              <a:rPr lang="pl-PL" smtClean="0"/>
              <a:t>30.09.2022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F4B39A2F-CAAC-4180-A370-4A128A933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681F729D-5053-4AD2-93C7-1C43543D9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3934E-01D9-4581-A7AB-3D39B14279B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4182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C583584-F786-4E19-8C64-BC4ABFD0CA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8BA103C5-0557-46E4-95DC-06B5B660C5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2E7CFE50-D46B-4DFD-923F-DAED0E0E8A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6C54C294-4805-4E75-A18B-C09B9E3790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294D9-C435-4665-B0BC-F93E9FE62EC4}" type="datetimeFigureOut">
              <a:rPr lang="pl-PL" smtClean="0"/>
              <a:t>30.09.2022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FCF3496B-22F9-4510-A72E-C54C6B232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1CFA5FC3-1D71-4D94-873D-A0C227B79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3934E-01D9-4581-A7AB-3D39B14279B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26068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0FB6B463-994D-49C9-9CE1-E60199726C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6B481AB-8148-4791-B686-9A2CB08C2E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57BB44B-107F-41F6-BF26-8E9C6D5B47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A294D9-C435-4665-B0BC-F93E9FE62EC4}" type="datetimeFigureOut">
              <a:rPr lang="pl-PL" smtClean="0"/>
              <a:t>30.09.2022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158CB28-7B21-48DE-A5A7-6BEF7AF24B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CC74CE3-73EA-451F-9661-8ED630FADB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13934E-01D9-4581-A7AB-3D39B14279B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38144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paypal.com/pl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0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0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0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2.pn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2.png"/><Relationship Id="rId4" Type="http://schemas.openxmlformats.org/officeDocument/2006/relationships/image" Target="../media/image20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9525D15-220A-44CA-AC39-D089DCC74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2624" y="365125"/>
            <a:ext cx="5591175" cy="6026150"/>
          </a:xfrm>
        </p:spPr>
        <p:txBody>
          <a:bodyPr>
            <a:normAutofit/>
          </a:bodyPr>
          <a:lstStyle/>
          <a:p>
            <a:pPr algn="ctr"/>
            <a:r>
              <a:rPr lang="pl-PL" sz="4800" b="1" dirty="0">
                <a:solidFill>
                  <a:schemeClr val="accent1"/>
                </a:solidFill>
                <a:latin typeface="+mn-lt"/>
                <a:cs typeface="Aharoni" panose="02010803020104030203" pitchFamily="2" charset="-79"/>
              </a:rPr>
              <a:t>E-PŁATNOŚCI</a:t>
            </a:r>
            <a:br>
              <a:rPr lang="pl-PL" sz="4800" b="1" dirty="0">
                <a:solidFill>
                  <a:schemeClr val="accent1"/>
                </a:solidFill>
                <a:latin typeface="+mn-lt"/>
                <a:cs typeface="Aharoni" panose="02010803020104030203" pitchFamily="2" charset="-79"/>
              </a:rPr>
            </a:br>
            <a:br>
              <a:rPr lang="pl-PL" sz="4800" b="1" dirty="0">
                <a:solidFill>
                  <a:schemeClr val="accent1"/>
                </a:solidFill>
                <a:latin typeface="+mn-lt"/>
                <a:cs typeface="Aharoni" panose="02010803020104030203" pitchFamily="2" charset="-79"/>
              </a:rPr>
            </a:br>
            <a:br>
              <a:rPr lang="pl-PL" sz="3000" b="1" dirty="0">
                <a:solidFill>
                  <a:schemeClr val="accent1"/>
                </a:solidFill>
                <a:latin typeface="+mn-lt"/>
                <a:cs typeface="Aharoni" panose="02010803020104030203" pitchFamily="2" charset="-79"/>
              </a:rPr>
            </a:br>
            <a:r>
              <a:rPr lang="pl-PL" sz="2000" b="1" dirty="0">
                <a:solidFill>
                  <a:schemeClr val="accent1"/>
                </a:solidFill>
                <a:latin typeface="+mn-lt"/>
                <a:cs typeface="Aharoni" panose="02010803020104030203" pitchFamily="2" charset="-79"/>
              </a:rPr>
              <a:t>Prowadzenie:</a:t>
            </a:r>
            <a:br>
              <a:rPr lang="pl-PL" sz="2000" b="1" dirty="0">
                <a:solidFill>
                  <a:schemeClr val="accent1"/>
                </a:solidFill>
                <a:latin typeface="+mn-lt"/>
                <a:cs typeface="Aharoni" panose="02010803020104030203" pitchFamily="2" charset="-79"/>
              </a:rPr>
            </a:br>
            <a:r>
              <a:rPr lang="pl-PL" sz="2000" b="1" dirty="0">
                <a:solidFill>
                  <a:schemeClr val="accent1"/>
                </a:solidFill>
                <a:latin typeface="+mn-lt"/>
                <a:cs typeface="Aharoni" panose="02010803020104030203" pitchFamily="2" charset="-79"/>
              </a:rPr>
              <a:t>Łukasz Szczepańczyk</a:t>
            </a:r>
            <a:br>
              <a:rPr lang="pl-PL" sz="7200" b="1" dirty="0">
                <a:solidFill>
                  <a:schemeClr val="accent1"/>
                </a:solidFill>
                <a:latin typeface="+mn-lt"/>
                <a:cs typeface="Aharoni" panose="02010803020104030203" pitchFamily="2" charset="-79"/>
              </a:rPr>
            </a:br>
            <a:endParaRPr lang="pl-PL" sz="6000" b="1" dirty="0">
              <a:solidFill>
                <a:schemeClr val="accent1"/>
              </a:solidFill>
              <a:latin typeface="+mn-lt"/>
              <a:cs typeface="Aharoni" panose="02010803020104030203" pitchFamily="2" charset="-79"/>
            </a:endParaRPr>
          </a:p>
        </p:txBody>
      </p:sp>
      <p:pic>
        <p:nvPicPr>
          <p:cNvPr id="7" name="Symbol zastępczy zawartości 6" descr="Obraz zawierający tekst, wizytówka&#10;&#10;Opis wygenerowany automatycznie">
            <a:extLst>
              <a:ext uri="{FF2B5EF4-FFF2-40B4-BE49-F238E27FC236}">
                <a16:creationId xmlns:a16="http://schemas.microsoft.com/office/drawing/2014/main" id="{9D0703FA-1428-4EEB-AB1C-123E7ABEFF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661" y="-32546"/>
            <a:ext cx="5512436" cy="6890546"/>
          </a:xfrm>
        </p:spPr>
      </p:pic>
    </p:spTree>
    <p:extLst>
      <p:ext uri="{BB962C8B-B14F-4D97-AF65-F5344CB8AC3E}">
        <p14:creationId xmlns:p14="http://schemas.microsoft.com/office/powerpoint/2010/main" val="8559220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B5DCE37-CA8C-490D-9CA7-EADC03B2C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8384"/>
            <a:ext cx="10515600" cy="489857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Zbiór zasad bezpiecznych płatności online</a:t>
            </a:r>
          </a:p>
          <a:p>
            <a:pPr marL="0" indent="0" algn="just">
              <a:buNone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  <a:p>
            <a:pPr marL="514350" indent="-514350" algn="just">
              <a:buAutoNum type="arabicPeriod" startAt="3"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Chroń swoje dane z karty, którą będziesz płacić za zamówienie.</a:t>
            </a:r>
          </a:p>
          <a:p>
            <a:pPr marL="514350" indent="-514350" algn="just">
              <a:buAutoNum type="arabicPeriod" startAt="3"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  <a:p>
            <a:pPr marL="0" indent="0" algn="just">
              <a:buNone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4.	Płatności dokonuj na zaufanych urządzeniach i unikaj wykonywania ich w miejscach publicznych.</a:t>
            </a:r>
          </a:p>
          <a:p>
            <a:pPr marL="0" indent="0" algn="just">
              <a:buNone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  <a:p>
            <a:pPr marL="0" indent="0" algn="just">
              <a:buNone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47A10A91-764D-46B7-969E-46FB1DA4F8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437" y="190499"/>
            <a:ext cx="11287125" cy="981075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79638CAD-3DE9-46E8-BE4F-EA6719A973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974" y="5579616"/>
            <a:ext cx="10858501" cy="123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7449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B5DCE37-CA8C-490D-9CA7-EADC03B2C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8384"/>
            <a:ext cx="10515600" cy="489857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Zbiór zasad bezpiecznych płatności online</a:t>
            </a:r>
          </a:p>
          <a:p>
            <a:pPr marL="0" indent="0" algn="just">
              <a:buNone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  <a:p>
            <a:pPr marL="0" indent="0" algn="just">
              <a:buNone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5.	Możesz też założyć konto osobiste, które będzie służyło jedynie do płatności w </a:t>
            </a:r>
            <a:r>
              <a:rPr lang="pl-PL" sz="3200" b="1" dirty="0" err="1">
                <a:solidFill>
                  <a:schemeClr val="accent1"/>
                </a:solidFill>
                <a:cs typeface="Aharoni" panose="02010803020104030203" pitchFamily="2" charset="-79"/>
              </a:rPr>
              <a:t>internecie</a:t>
            </a: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 i nie będziesz gromadzić na nim wszystkich swoich oszczędności.</a:t>
            </a:r>
          </a:p>
          <a:p>
            <a:pPr marL="0" indent="0" algn="just">
              <a:buNone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47A10A91-764D-46B7-969E-46FB1DA4F8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437" y="190499"/>
            <a:ext cx="11287125" cy="981075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79638CAD-3DE9-46E8-BE4F-EA6719A973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974" y="5579616"/>
            <a:ext cx="10858501" cy="123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1129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B5DCE37-CA8C-490D-9CA7-EADC03B2C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8384"/>
            <a:ext cx="10515600" cy="489857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Podsumowanie</a:t>
            </a:r>
          </a:p>
          <a:p>
            <a:pPr marL="0" indent="0" algn="just">
              <a:buNone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  <a:p>
            <a:pPr marL="514350" indent="-514350" algn="just">
              <a:buAutoNum type="arabicPeriod"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Poznaliśmy zalety używania płatności online</a:t>
            </a:r>
          </a:p>
          <a:p>
            <a:pPr marL="514350" indent="-514350" algn="just">
              <a:buAutoNum type="arabicPeriod"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  <a:p>
            <a:pPr marL="514350" indent="-514350" algn="just">
              <a:buAutoNum type="arabicPeriod"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Poznaliśmy zasady bezpiecznego dokonywania płatności online</a:t>
            </a:r>
          </a:p>
          <a:p>
            <a:pPr marL="0" indent="0" algn="just">
              <a:buNone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47A10A91-764D-46B7-969E-46FB1DA4F8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437" y="190499"/>
            <a:ext cx="11287125" cy="981075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79638CAD-3DE9-46E8-BE4F-EA6719A973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974" y="5579616"/>
            <a:ext cx="10858501" cy="123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5084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EB5A9F8E-5980-41FD-8607-E8249FE0D4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12503" y="1055260"/>
            <a:ext cx="5355378" cy="4812139"/>
          </a:xfr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47A10A91-764D-46B7-969E-46FB1DA4F8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437" y="190499"/>
            <a:ext cx="11287125" cy="981075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79638CAD-3DE9-46E8-BE4F-EA6719A973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974" y="5579616"/>
            <a:ext cx="10858501" cy="123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5263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B5DCE37-CA8C-490D-9CA7-EADC03B2C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8384"/>
            <a:ext cx="10515600" cy="489857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Najpopularniejsze metody płatności</a:t>
            </a:r>
          </a:p>
          <a:p>
            <a:pPr marL="0" indent="0" algn="just">
              <a:buNone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  <a:p>
            <a:pPr marL="514350" indent="-514350" algn="just">
              <a:buAutoNum type="arabicPeriod"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Przelew tradycyjny</a:t>
            </a:r>
          </a:p>
          <a:p>
            <a:pPr algn="just">
              <a:buFontTx/>
              <a:buChar char="-"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Wydłuża czas transakcji</a:t>
            </a:r>
          </a:p>
          <a:p>
            <a:pPr algn="just">
              <a:buFontTx/>
              <a:buChar char="-"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Zwiększa koszty</a:t>
            </a:r>
          </a:p>
          <a:p>
            <a:pPr algn="just">
              <a:buFontTx/>
              <a:buChar char="-"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Wymaga wizyty na poczcie, banku</a:t>
            </a:r>
          </a:p>
          <a:p>
            <a:pPr marL="0" indent="0" algn="just">
              <a:buNone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47A10A91-764D-46B7-969E-46FB1DA4F8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437" y="190499"/>
            <a:ext cx="11287125" cy="981075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79638CAD-3DE9-46E8-BE4F-EA6719A973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974" y="5579616"/>
            <a:ext cx="10858501" cy="123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4998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B5DCE37-CA8C-490D-9CA7-EADC03B2C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8384"/>
            <a:ext cx="10515600" cy="489857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Najpopularniejsze metody płatności</a:t>
            </a:r>
          </a:p>
          <a:p>
            <a:pPr marL="0" indent="0" algn="just">
              <a:buNone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  <a:p>
            <a:pPr marL="0" indent="0" algn="just">
              <a:buNone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3. Płatność za pobraniem</a:t>
            </a:r>
          </a:p>
          <a:p>
            <a:pPr marL="0" indent="0" algn="just">
              <a:buNone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- Kurier</a:t>
            </a:r>
          </a:p>
          <a:p>
            <a:pPr algn="just">
              <a:buFontTx/>
              <a:buChar char="-"/>
            </a:pPr>
            <a:r>
              <a:rPr lang="pl-PL" sz="3200" b="1" dirty="0" err="1">
                <a:solidFill>
                  <a:schemeClr val="accent1"/>
                </a:solidFill>
                <a:cs typeface="Aharoni" panose="02010803020104030203" pitchFamily="2" charset="-79"/>
              </a:rPr>
              <a:t>Inpost</a:t>
            </a: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  <a:p>
            <a:pPr marL="0" indent="0" algn="just">
              <a:buNone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- Poczta</a:t>
            </a:r>
          </a:p>
          <a:p>
            <a:pPr marL="0" indent="0" algn="just">
              <a:buNone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- Punkt odbioru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47A10A91-764D-46B7-969E-46FB1DA4F8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437" y="190499"/>
            <a:ext cx="11287125" cy="981075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79638CAD-3DE9-46E8-BE4F-EA6719A973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974" y="5579616"/>
            <a:ext cx="10858501" cy="1239494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376E6DAF-19EE-42F7-A28F-050BD3C5FD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8085" y="1964016"/>
            <a:ext cx="401955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6952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B5DCE37-CA8C-490D-9CA7-EADC03B2C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8384"/>
            <a:ext cx="10515600" cy="489857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Najpopularniejsze metody płatności</a:t>
            </a:r>
          </a:p>
          <a:p>
            <a:pPr marL="0" indent="0" algn="just">
              <a:buNone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  <a:p>
            <a:pPr marL="0" indent="0" algn="just">
              <a:buNone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3. Płatność sms</a:t>
            </a:r>
          </a:p>
          <a:p>
            <a:pPr marL="0" indent="0" algn="just">
              <a:buNone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przekazywanie środków za pomocą usługi Premium SMS wiąże się z wysłaniem SMS-a pod określony numer. 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47A10A91-764D-46B7-969E-46FB1DA4F8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437" y="190499"/>
            <a:ext cx="11287125" cy="981075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79638CAD-3DE9-46E8-BE4F-EA6719A973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974" y="5579616"/>
            <a:ext cx="10858501" cy="1239494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56C904F6-63C4-48C0-A604-A3DE07D5F5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0524" y="3824730"/>
            <a:ext cx="3790950" cy="186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3334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B5DCE37-CA8C-490D-9CA7-EADC03B2C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8384"/>
            <a:ext cx="10515600" cy="489857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Najpopularniejsze metody płatności</a:t>
            </a:r>
          </a:p>
          <a:p>
            <a:pPr marL="0" indent="0" algn="just">
              <a:buNone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  <a:p>
            <a:pPr marL="0" indent="0" algn="just">
              <a:buNone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3. Płatność sms - niebezpieczeństwa </a:t>
            </a:r>
          </a:p>
          <a:p>
            <a:pPr marL="0" indent="0" algn="just">
              <a:buNone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– stałe pobieranie opłaty</a:t>
            </a:r>
          </a:p>
          <a:p>
            <a:pPr marL="0" indent="0" algn="just">
              <a:buNone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- zablokowanie u operatora</a:t>
            </a:r>
          </a:p>
          <a:p>
            <a:pPr marL="0" indent="0" algn="just">
              <a:buNone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47A10A91-764D-46B7-969E-46FB1DA4F8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437" y="190499"/>
            <a:ext cx="11287125" cy="981075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79638CAD-3DE9-46E8-BE4F-EA6719A973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974" y="5579616"/>
            <a:ext cx="10858501" cy="123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5459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B5DCE37-CA8C-490D-9CA7-EADC03B2C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8384"/>
            <a:ext cx="10515600" cy="489857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Najpopularniejsze metody płatności</a:t>
            </a:r>
          </a:p>
          <a:p>
            <a:pPr marL="0" indent="0" algn="just">
              <a:buNone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4. Płatność kartą</a:t>
            </a:r>
          </a:p>
          <a:p>
            <a:pPr marL="0" indent="0" algn="just">
              <a:buNone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umożliwia dostęp w formie on-line do pieniędzy posiadanych na bankowym koncie. Do niedawna karta płatnicza umożliwiała przede wszystkim wybierania gotówki z bankomatu czy płatność w sklepach. Obecnie płatności kartą możliwe są także w sieci. Aby ich dokonać trzeba podać określone dane karty w specjalnym formularzu dostępnym on-line.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47A10A91-764D-46B7-969E-46FB1DA4F8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437" y="190499"/>
            <a:ext cx="11287125" cy="981075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79638CAD-3DE9-46E8-BE4F-EA6719A973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974" y="5579616"/>
            <a:ext cx="10858501" cy="123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9646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B5DCE37-CA8C-490D-9CA7-EADC03B2C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8384"/>
            <a:ext cx="10515600" cy="489857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Najpopularniejsze metody płatności</a:t>
            </a:r>
          </a:p>
          <a:p>
            <a:pPr marL="0" indent="0" algn="just">
              <a:buNone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4. Płatność</a:t>
            </a:r>
          </a:p>
          <a:p>
            <a:pPr marL="0" indent="0" algn="just">
              <a:buNone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 kartą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47A10A91-764D-46B7-969E-46FB1DA4F8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437" y="190499"/>
            <a:ext cx="11287125" cy="981075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79638CAD-3DE9-46E8-BE4F-EA6719A973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974" y="5579616"/>
            <a:ext cx="10858501" cy="1239494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2A31E259-2D26-4DEA-99F3-BE4EEA4EB3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9500" y="1838922"/>
            <a:ext cx="6029325" cy="3871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1561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F3F303D-FB94-4C74-880D-3D5BED655B5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F75B329A-1997-4ADE-B219-D079B016DAC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1251AC04-107B-4B45-BD33-8D40C9F4D4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27" y="263695"/>
            <a:ext cx="11554273" cy="6488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7071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B5DCE37-CA8C-490D-9CA7-EADC03B2C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8384"/>
            <a:ext cx="10515600" cy="489857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Najpopularniejsze metody płatności</a:t>
            </a:r>
          </a:p>
          <a:p>
            <a:pPr marL="0" indent="0" algn="just">
              <a:buNone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4. Płatność</a:t>
            </a:r>
          </a:p>
          <a:p>
            <a:pPr marL="0" indent="0" algn="just">
              <a:buNone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 kartą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47A10A91-764D-46B7-969E-46FB1DA4F8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437" y="190499"/>
            <a:ext cx="11287125" cy="981075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79638CAD-3DE9-46E8-BE4F-EA6719A973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974" y="5579616"/>
            <a:ext cx="10858501" cy="1239494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71668754-8436-4AA4-9B87-56874156AE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2825" y="1790824"/>
            <a:ext cx="5695950" cy="3735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8942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B5DCE37-CA8C-490D-9CA7-EADC03B2C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8384"/>
            <a:ext cx="10515600" cy="489857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Najpopularniejsze metody płatności</a:t>
            </a:r>
          </a:p>
          <a:p>
            <a:pPr marL="0" indent="0" algn="just">
              <a:buNone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4. Płatność kartą zalety</a:t>
            </a:r>
          </a:p>
          <a:p>
            <a:pPr algn="just">
              <a:buFontTx/>
              <a:buChar char="-"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Nie wymaga posiadania bankowości elektronicznej</a:t>
            </a:r>
          </a:p>
          <a:p>
            <a:pPr algn="just">
              <a:buFontTx/>
              <a:buChar char="-"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Szybkość transakcji</a:t>
            </a:r>
          </a:p>
          <a:p>
            <a:pPr algn="just">
              <a:buFontTx/>
              <a:buChar char="-"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Łatwość dokonania zapłaty</a:t>
            </a:r>
          </a:p>
          <a:p>
            <a:pPr algn="just">
              <a:buFontTx/>
              <a:buChar char="-"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Karta płatnicza jest powszechna</a:t>
            </a:r>
          </a:p>
          <a:p>
            <a:pPr algn="just">
              <a:buFontTx/>
              <a:buChar char="-"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Możliwość ponoszenia opłat w ramach subskrypcji</a:t>
            </a:r>
          </a:p>
          <a:p>
            <a:pPr algn="just">
              <a:buFontTx/>
              <a:buChar char="-"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47A10A91-764D-46B7-969E-46FB1DA4F8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437" y="190499"/>
            <a:ext cx="11287125" cy="981075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79638CAD-3DE9-46E8-BE4F-EA6719A973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974" y="5579616"/>
            <a:ext cx="10858501" cy="123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7823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B5DCE37-CA8C-490D-9CA7-EADC03B2C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8384"/>
            <a:ext cx="10515600" cy="489857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Najpopularniejsze metody płatności</a:t>
            </a:r>
          </a:p>
          <a:p>
            <a:pPr marL="0" indent="0" algn="just">
              <a:buNone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4. Płatność kartą ryzyka</a:t>
            </a:r>
          </a:p>
          <a:p>
            <a:pPr algn="just">
              <a:buFontTx/>
              <a:buChar char="-"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Brak kontroli nad kwotą</a:t>
            </a:r>
          </a:p>
          <a:p>
            <a:pPr algn="just">
              <a:buFontTx/>
              <a:buChar char="-"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Możliwość ponoszenia stałych opłat</a:t>
            </a:r>
          </a:p>
          <a:p>
            <a:pPr algn="just">
              <a:buFontTx/>
              <a:buChar char="-"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Konieczność monitorowania ponoszonych opłat</a:t>
            </a:r>
          </a:p>
          <a:p>
            <a:pPr algn="just">
              <a:buFontTx/>
              <a:buChar char="-"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Brak skomplikowanych zabezpieczeń</a:t>
            </a:r>
          </a:p>
          <a:p>
            <a:pPr algn="just">
              <a:buFontTx/>
              <a:buChar char="-"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47A10A91-764D-46B7-969E-46FB1DA4F8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437" y="190499"/>
            <a:ext cx="11287125" cy="981075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79638CAD-3DE9-46E8-BE4F-EA6719A973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974" y="5579616"/>
            <a:ext cx="10858501" cy="123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5348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B5DCE37-CA8C-490D-9CA7-EADC03B2C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8384"/>
            <a:ext cx="10515600" cy="489857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Najpopularniejsze metody płatności</a:t>
            </a:r>
          </a:p>
          <a:p>
            <a:pPr marL="0" indent="0" algn="just">
              <a:buNone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4. Płatność kartą ryzyka – gdzie płacimy najczęściej</a:t>
            </a:r>
          </a:p>
          <a:p>
            <a:pPr algn="just">
              <a:buFontTx/>
              <a:buChar char="-"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Płatne subskrypcje</a:t>
            </a:r>
          </a:p>
          <a:p>
            <a:pPr algn="just">
              <a:buFontTx/>
              <a:buChar char="-"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Aplikacje wymagające uwierzytelnienia</a:t>
            </a:r>
          </a:p>
          <a:p>
            <a:pPr algn="just">
              <a:buFontTx/>
              <a:buChar char="-"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Aplikacje pobierające opłaty za swoje usługi (np. Uber)</a:t>
            </a:r>
          </a:p>
          <a:p>
            <a:pPr algn="just">
              <a:buFontTx/>
              <a:buChar char="-"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Linie lotnicze</a:t>
            </a:r>
          </a:p>
          <a:p>
            <a:pPr algn="just">
              <a:buFontTx/>
              <a:buChar char="-"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Sklepy międzynarodowe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47A10A91-764D-46B7-969E-46FB1DA4F8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437" y="190499"/>
            <a:ext cx="11287125" cy="981075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79638CAD-3DE9-46E8-BE4F-EA6719A973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974" y="5579616"/>
            <a:ext cx="10858501" cy="123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5761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B5DCE37-CA8C-490D-9CA7-EADC03B2C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8384"/>
            <a:ext cx="10515600" cy="489857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Najpopularniejsze metody płatności</a:t>
            </a:r>
          </a:p>
          <a:p>
            <a:pPr marL="0" indent="0" algn="just">
              <a:buNone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5. Przelewy elektroniczne</a:t>
            </a:r>
          </a:p>
          <a:p>
            <a:pPr marL="0" indent="0" algn="just">
              <a:buNone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Szybkie płatności elektroniczne, tzw. </a:t>
            </a:r>
            <a:r>
              <a:rPr lang="pl-PL" sz="3200" b="1" dirty="0" err="1">
                <a:solidFill>
                  <a:schemeClr val="accent1"/>
                </a:solidFill>
                <a:cs typeface="Aharoni" panose="02010803020104030203" pitchFamily="2" charset="-79"/>
              </a:rPr>
              <a:t>pay</a:t>
            </a: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-by-link, to najpopularniejsza metoda płatności wśród klientów sklepów internetowych. Operatorzy płatności oferują szybkie i bezpieczne transakcje bez potrzeby wypełniania danych przelewu – ze sklepu następuje bezpośrednie przekierowanie na stronę banku klienta, gdzie po zalogowaniu dane będą gotowe do zatwierdzenia.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47A10A91-764D-46B7-969E-46FB1DA4F8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437" y="190499"/>
            <a:ext cx="11287125" cy="981075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79638CAD-3DE9-46E8-BE4F-EA6719A973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974" y="5579616"/>
            <a:ext cx="10858501" cy="123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0854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B5DCE37-CA8C-490D-9CA7-EADC03B2C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8384"/>
            <a:ext cx="10515600" cy="489857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Najpopularniejsze metody płatności</a:t>
            </a:r>
          </a:p>
          <a:p>
            <a:pPr marL="0" indent="0" algn="just">
              <a:buNone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5. Przelewy elektroniczne – zalety</a:t>
            </a:r>
          </a:p>
          <a:p>
            <a:pPr algn="just">
              <a:buFontTx/>
              <a:buChar char="-"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Szybkość i wygoda (dane są uzupełnione)</a:t>
            </a:r>
          </a:p>
          <a:p>
            <a:pPr algn="just">
              <a:buFontTx/>
              <a:buChar char="-"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Wystarczy kliknąć w odpowiedni link</a:t>
            </a:r>
          </a:p>
          <a:p>
            <a:pPr algn="just">
              <a:buFontTx/>
              <a:buChar char="-"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Klient musi tylko zatwierdzić</a:t>
            </a:r>
          </a:p>
          <a:p>
            <a:pPr algn="just">
              <a:buFontTx/>
              <a:buChar char="-"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Natychmiastowe potwierdzenie przelewu dla sprzedawcy</a:t>
            </a:r>
          </a:p>
          <a:p>
            <a:pPr algn="just">
              <a:buFontTx/>
              <a:buChar char="-"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47A10A91-764D-46B7-969E-46FB1DA4F8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437" y="190499"/>
            <a:ext cx="11287125" cy="981075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79638CAD-3DE9-46E8-BE4F-EA6719A973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974" y="5579616"/>
            <a:ext cx="10858501" cy="123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0294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B5DCE37-CA8C-490D-9CA7-EADC03B2C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8384"/>
            <a:ext cx="10515600" cy="489857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Najpopularniejsze metody płatności</a:t>
            </a:r>
          </a:p>
          <a:p>
            <a:pPr marL="0" indent="0" algn="just">
              <a:buNone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5. Przelewy elektroniczne – jak ustrzec się zagrożeń</a:t>
            </a:r>
          </a:p>
          <a:p>
            <a:pPr algn="just">
              <a:buFontTx/>
              <a:buChar char="-"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Sprawdzaj adres banku</a:t>
            </a:r>
          </a:p>
          <a:p>
            <a:pPr algn="just">
              <a:buFontTx/>
              <a:buChar char="-"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Sprawdzaj dane i kwotę przelewu</a:t>
            </a:r>
          </a:p>
          <a:p>
            <a:pPr algn="just">
              <a:buFontTx/>
              <a:buChar char="-"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Sprawdź czy strona banku jest zaszyfrowana</a:t>
            </a:r>
          </a:p>
          <a:p>
            <a:pPr algn="just">
              <a:buFontTx/>
              <a:buChar char="-"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Sprawdź czy przelew obsługuje znany operator</a:t>
            </a:r>
          </a:p>
          <a:p>
            <a:pPr algn="just">
              <a:buFontTx/>
              <a:buChar char="-"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47A10A91-764D-46B7-969E-46FB1DA4F8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437" y="190499"/>
            <a:ext cx="11287125" cy="981075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79638CAD-3DE9-46E8-BE4F-EA6719A973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974" y="5579616"/>
            <a:ext cx="10858501" cy="123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8069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B5DCE37-CA8C-490D-9CA7-EADC03B2C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8384"/>
            <a:ext cx="10515600" cy="489857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Najpopularniejsze metody płatności</a:t>
            </a:r>
          </a:p>
          <a:p>
            <a:pPr marL="0" indent="0" algn="just">
              <a:buNone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5. Przelewy elektroniczne operatorzy</a:t>
            </a:r>
          </a:p>
          <a:p>
            <a:pPr marL="0" indent="0" algn="just">
              <a:buNone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  <a:p>
            <a:pPr algn="just">
              <a:buFontTx/>
              <a:buChar char="-"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47A10A91-764D-46B7-969E-46FB1DA4F8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437" y="190499"/>
            <a:ext cx="11287125" cy="981075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79638CAD-3DE9-46E8-BE4F-EA6719A973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974" y="5579616"/>
            <a:ext cx="10858501" cy="1239494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ADE7165B-888D-45BE-BE3D-5E918EB9D7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0357" y="2422553"/>
            <a:ext cx="6309215" cy="2279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8531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B5DCE37-CA8C-490D-9CA7-EADC03B2C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8157" y="1263193"/>
            <a:ext cx="10048973" cy="4316423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Najpopularniejsze metody płatności</a:t>
            </a:r>
          </a:p>
          <a:p>
            <a:pPr marL="0" indent="0" algn="just">
              <a:buNone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5. Przelewy elektroniczne operatorzy</a:t>
            </a:r>
          </a:p>
          <a:p>
            <a:pPr marL="0" indent="0" algn="just">
              <a:buNone/>
            </a:pPr>
            <a:r>
              <a:rPr lang="pl-PL" sz="3200" b="1" dirty="0" err="1">
                <a:solidFill>
                  <a:schemeClr val="accent1"/>
                </a:solidFill>
                <a:cs typeface="Aharoni" panose="02010803020104030203" pitchFamily="2" charset="-79"/>
              </a:rPr>
              <a:t>Pay</a:t>
            </a: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-by-link</a:t>
            </a:r>
          </a:p>
          <a:p>
            <a:pPr marL="0" indent="0" algn="just">
              <a:buNone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Karty płatnicze</a:t>
            </a:r>
          </a:p>
          <a:p>
            <a:pPr marL="0" indent="0" algn="just">
              <a:buNone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Płatność one-</a:t>
            </a:r>
            <a:r>
              <a:rPr lang="pl-PL" sz="3200" b="1" dirty="0" err="1">
                <a:solidFill>
                  <a:schemeClr val="accent1"/>
                </a:solidFill>
                <a:cs typeface="Aharoni" panose="02010803020104030203" pitchFamily="2" charset="-79"/>
              </a:rPr>
              <a:t>click</a:t>
            </a: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  <a:p>
            <a:pPr marL="0" indent="0" algn="just">
              <a:buNone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Płatności cykliczne</a:t>
            </a:r>
          </a:p>
          <a:p>
            <a:pPr marL="0" indent="0" algn="just">
              <a:buNone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Płatności odroczone</a:t>
            </a:r>
          </a:p>
          <a:p>
            <a:pPr marL="0" indent="0" algn="just">
              <a:buNone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Kupuj teraz</a:t>
            </a:r>
          </a:p>
          <a:p>
            <a:pPr marL="0" indent="0" algn="just">
              <a:buNone/>
            </a:pPr>
            <a:r>
              <a:rPr lang="pl-PL" sz="3200" b="1" dirty="0" err="1">
                <a:solidFill>
                  <a:schemeClr val="accent1"/>
                </a:solidFill>
                <a:cs typeface="Aharoni" panose="02010803020104030203" pitchFamily="2" charset="-79"/>
              </a:rPr>
              <a:t>PayPo</a:t>
            </a: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  <a:p>
            <a:pPr marL="0" indent="0" algn="just">
              <a:buNone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  <a:p>
            <a:pPr algn="just">
              <a:buFontTx/>
              <a:buChar char="-"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47A10A91-764D-46B7-969E-46FB1DA4F8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437" y="190499"/>
            <a:ext cx="11287125" cy="981075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79638CAD-3DE9-46E8-BE4F-EA6719A973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974" y="5579616"/>
            <a:ext cx="10858501" cy="123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5077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B5DCE37-CA8C-490D-9CA7-EADC03B2C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8157" y="1263193"/>
            <a:ext cx="10048973" cy="4316423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Najpopularniejsze metody płatności</a:t>
            </a:r>
          </a:p>
          <a:p>
            <a:pPr marL="0" indent="0" algn="just">
              <a:buNone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5. Przelewy elektroniczne operatorzy</a:t>
            </a:r>
          </a:p>
          <a:p>
            <a:pPr marL="0" indent="0" algn="just">
              <a:buNone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Portfele elektroniczne</a:t>
            </a:r>
          </a:p>
          <a:p>
            <a:pPr marL="0" indent="0" algn="just">
              <a:buNone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Apple </a:t>
            </a:r>
            <a:r>
              <a:rPr lang="pl-PL" sz="3200" b="1" dirty="0" err="1">
                <a:solidFill>
                  <a:schemeClr val="accent1"/>
                </a:solidFill>
                <a:cs typeface="Aharoni" panose="02010803020104030203" pitchFamily="2" charset="-79"/>
              </a:rPr>
              <a:t>Pay</a:t>
            </a: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  <a:p>
            <a:pPr marL="0" indent="0" algn="just">
              <a:buNone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Google </a:t>
            </a:r>
            <a:r>
              <a:rPr lang="pl-PL" sz="3200" b="1" dirty="0" err="1">
                <a:solidFill>
                  <a:schemeClr val="accent1"/>
                </a:solidFill>
                <a:cs typeface="Aharoni" panose="02010803020104030203" pitchFamily="2" charset="-79"/>
              </a:rPr>
              <a:t>Pay</a:t>
            </a: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  <a:p>
            <a:pPr marL="0" indent="0" algn="just">
              <a:buNone/>
            </a:pPr>
            <a:r>
              <a:rPr lang="pl-PL" sz="3200" b="1" dirty="0" err="1">
                <a:solidFill>
                  <a:schemeClr val="accent1"/>
                </a:solidFill>
                <a:cs typeface="Aharoni" panose="02010803020104030203" pitchFamily="2" charset="-79"/>
              </a:rPr>
              <a:t>Masterpass</a:t>
            </a: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  <a:p>
            <a:pPr marL="0" indent="0" algn="just">
              <a:buNone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Cinkciarz </a:t>
            </a:r>
            <a:r>
              <a:rPr lang="pl-PL" sz="3200" b="1" dirty="0" err="1">
                <a:solidFill>
                  <a:schemeClr val="accent1"/>
                </a:solidFill>
                <a:cs typeface="Aharoni" panose="02010803020104030203" pitchFamily="2" charset="-79"/>
              </a:rPr>
              <a:t>Pay</a:t>
            </a: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  <a:p>
            <a:pPr marL="0" indent="0" algn="just">
              <a:buNone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BLIK</a:t>
            </a:r>
          </a:p>
          <a:p>
            <a:pPr marL="0" indent="0" algn="just">
              <a:buNone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Raty online</a:t>
            </a:r>
          </a:p>
          <a:p>
            <a:pPr marL="0" indent="0" algn="just">
              <a:buNone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  <a:p>
            <a:pPr algn="just">
              <a:buFontTx/>
              <a:buChar char="-"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47A10A91-764D-46B7-969E-46FB1DA4F8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437" y="190499"/>
            <a:ext cx="11287125" cy="981075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79638CAD-3DE9-46E8-BE4F-EA6719A973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974" y="5579616"/>
            <a:ext cx="10858501" cy="123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7858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EDA9513-E1AF-4E66-BAE9-15EDDCB6D2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B5DCE37-CA8C-490D-9CA7-EADC03B2C4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l-PL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0" indent="0">
              <a:buNone/>
            </a:pPr>
            <a:endParaRPr lang="pl-PL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0" indent="0" algn="ctr">
              <a:buNone/>
            </a:pPr>
            <a:r>
              <a:rPr lang="pl-PL" sz="7200" dirty="0">
                <a:solidFill>
                  <a:schemeClr val="accent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www.radiosovo.pl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47A10A91-764D-46B7-969E-46FB1DA4F8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437" y="190499"/>
            <a:ext cx="11287125" cy="981075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79638CAD-3DE9-46E8-BE4F-EA6719A973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974" y="5534816"/>
            <a:ext cx="10858501" cy="1284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4800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B5DCE37-CA8C-490D-9CA7-EADC03B2C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8384"/>
            <a:ext cx="10515600" cy="489857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Najpopularniejsze metody płatności</a:t>
            </a:r>
          </a:p>
          <a:p>
            <a:pPr marL="0" indent="0" algn="just">
              <a:buNone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5. Przelewy elektroniczne operatorzy</a:t>
            </a:r>
          </a:p>
          <a:p>
            <a:pPr marL="0" indent="0" algn="just">
              <a:buNone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  <a:p>
            <a:pPr algn="just">
              <a:buFontTx/>
              <a:buChar char="-"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47A10A91-764D-46B7-969E-46FB1DA4F8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437" y="190499"/>
            <a:ext cx="11287125" cy="981075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79638CAD-3DE9-46E8-BE4F-EA6719A973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974" y="5579616"/>
            <a:ext cx="10858501" cy="1239494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1DB3C6E9-367C-4EFF-B627-E2A391E863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4196" y="2479249"/>
            <a:ext cx="4159927" cy="2229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0480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B5DCE37-CA8C-490D-9CA7-EADC03B2C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8157" y="1263193"/>
            <a:ext cx="10048973" cy="431642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Najpopularniejsze metody płatności</a:t>
            </a:r>
          </a:p>
          <a:p>
            <a:pPr algn="just">
              <a:buFontTx/>
              <a:buChar char="-"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Przelewy</a:t>
            </a:r>
          </a:p>
          <a:p>
            <a:pPr algn="just">
              <a:buFontTx/>
              <a:buChar char="-"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Karty płatnicze</a:t>
            </a:r>
          </a:p>
          <a:p>
            <a:pPr algn="just">
              <a:buFontTx/>
              <a:buChar char="-"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Wypłaty na kartę</a:t>
            </a:r>
          </a:p>
          <a:p>
            <a:pPr algn="just">
              <a:buFontTx/>
              <a:buChar char="-"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BLIK</a:t>
            </a:r>
          </a:p>
          <a:p>
            <a:pPr algn="just">
              <a:buFontTx/>
              <a:buChar char="-"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Płatności kredytowe</a:t>
            </a:r>
          </a:p>
          <a:p>
            <a:pPr algn="just">
              <a:buFontTx/>
              <a:buChar char="-"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Płatności mobilne</a:t>
            </a:r>
          </a:p>
          <a:p>
            <a:pPr algn="just">
              <a:buFontTx/>
              <a:buChar char="-"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47A10A91-764D-46B7-969E-46FB1DA4F8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437" y="190499"/>
            <a:ext cx="11287125" cy="981075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79638CAD-3DE9-46E8-BE4F-EA6719A973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974" y="5579616"/>
            <a:ext cx="10858501" cy="123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5097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B5DCE37-CA8C-490D-9CA7-EADC03B2C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8157" y="1263193"/>
            <a:ext cx="10048973" cy="431642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Najpopularniejsze metody płatności</a:t>
            </a:r>
          </a:p>
          <a:p>
            <a:pPr algn="just">
              <a:buFontTx/>
              <a:buChar char="-"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Link do płatności</a:t>
            </a:r>
          </a:p>
          <a:p>
            <a:pPr algn="just">
              <a:buFontTx/>
              <a:buChar char="-"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PayU | Mass </a:t>
            </a:r>
            <a:r>
              <a:rPr lang="pl-PL" sz="3200" b="1" dirty="0" err="1">
                <a:solidFill>
                  <a:schemeClr val="accent1"/>
                </a:solidFill>
                <a:cs typeface="Aharoni" panose="02010803020104030203" pitchFamily="2" charset="-79"/>
              </a:rPr>
              <a:t>Collect</a:t>
            </a: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 (dla firm mających klientów masowych np. telekomunikacja, energetyka)</a:t>
            </a:r>
          </a:p>
          <a:p>
            <a:pPr algn="just">
              <a:buFontTx/>
              <a:buChar char="-"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PayU | Doładowania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47A10A91-764D-46B7-969E-46FB1DA4F8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437" y="190499"/>
            <a:ext cx="11287125" cy="981075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79638CAD-3DE9-46E8-BE4F-EA6719A973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974" y="5579616"/>
            <a:ext cx="10858501" cy="123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4786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B5DCE37-CA8C-490D-9CA7-EADC03B2C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8384"/>
            <a:ext cx="10515600" cy="489857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Najpopularniejsze metody płatności</a:t>
            </a:r>
          </a:p>
          <a:p>
            <a:pPr marL="0" indent="0" algn="just">
              <a:buNone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5. Przelewy elektroniczne operatorzy</a:t>
            </a:r>
          </a:p>
          <a:p>
            <a:pPr marL="0" indent="0" algn="just">
              <a:buNone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  <a:p>
            <a:pPr algn="just">
              <a:buFontTx/>
              <a:buChar char="-"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47A10A91-764D-46B7-969E-46FB1DA4F8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437" y="190499"/>
            <a:ext cx="11287125" cy="981075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79638CAD-3DE9-46E8-BE4F-EA6719A973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974" y="5579616"/>
            <a:ext cx="10858501" cy="1239494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91339850-EC6A-4048-A9EE-E7A71670FB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4193" y="2430491"/>
            <a:ext cx="4043613" cy="2603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7330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B5DCE37-CA8C-490D-9CA7-EADC03B2C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8157" y="1263193"/>
            <a:ext cx="10048973" cy="431642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Najpopularniejsze metody płatności</a:t>
            </a:r>
          </a:p>
          <a:p>
            <a:pPr marL="0" indent="0" algn="just">
              <a:buNone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Dodatkowo:</a:t>
            </a:r>
          </a:p>
          <a:p>
            <a:pPr algn="just">
              <a:buFontTx/>
              <a:buChar char="-"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tzw. liczniki przedpłatowe</a:t>
            </a:r>
          </a:p>
          <a:p>
            <a:pPr algn="just">
              <a:buFontTx/>
              <a:buChar char="-"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Sms autoryzacyjny</a:t>
            </a:r>
          </a:p>
          <a:p>
            <a:pPr algn="just">
              <a:buFontTx/>
              <a:buChar char="-"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Zdalne potwierdzanie tożsamości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47A10A91-764D-46B7-969E-46FB1DA4F8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437" y="190499"/>
            <a:ext cx="11287125" cy="981075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79638CAD-3DE9-46E8-BE4F-EA6719A973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974" y="5579616"/>
            <a:ext cx="10858501" cy="123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30186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B5DCE37-CA8C-490D-9CA7-EADC03B2C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8384"/>
            <a:ext cx="10515600" cy="489857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Najpopularniejsze metody płatności</a:t>
            </a:r>
          </a:p>
          <a:p>
            <a:pPr marL="0" indent="0" algn="just">
              <a:buNone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5. Przelewy elektroniczne operatorzy</a:t>
            </a:r>
          </a:p>
          <a:p>
            <a:pPr marL="0" indent="0" algn="just">
              <a:buNone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  <a:p>
            <a:pPr algn="just">
              <a:buFontTx/>
              <a:buChar char="-"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47A10A91-764D-46B7-969E-46FB1DA4F8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437" y="190499"/>
            <a:ext cx="11287125" cy="981075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79638CAD-3DE9-46E8-BE4F-EA6719A973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974" y="5579616"/>
            <a:ext cx="10858501" cy="1239494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3B9182A5-5607-4293-881C-C7DCDB9A2A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0474" y="2550386"/>
            <a:ext cx="3280528" cy="2866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74127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B5DCE37-CA8C-490D-9CA7-EADC03B2C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8384"/>
            <a:ext cx="10515600" cy="489857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Najpopularniejsze metody płatności</a:t>
            </a:r>
          </a:p>
          <a:p>
            <a:pPr marL="0" indent="0" algn="just">
              <a:buNone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  <a:p>
            <a:pPr algn="just">
              <a:buFontTx/>
              <a:buChar char="-"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47A10A91-764D-46B7-969E-46FB1DA4F8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437" y="190499"/>
            <a:ext cx="11287125" cy="981075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79638CAD-3DE9-46E8-BE4F-EA6719A973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974" y="5579616"/>
            <a:ext cx="10858501" cy="1239494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4C4AC119-CD38-4890-A06B-1E066B03B2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0280" y="1698760"/>
            <a:ext cx="3421930" cy="3958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03279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B5DCE37-CA8C-490D-9CA7-EADC03B2C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8384"/>
            <a:ext cx="10515600" cy="489857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Najpopularniejsze metody płatności</a:t>
            </a:r>
          </a:p>
          <a:p>
            <a:pPr marL="0" indent="0" algn="just">
              <a:buNone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  <a:p>
            <a:pPr algn="just">
              <a:buFontTx/>
              <a:buChar char="-"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47A10A91-764D-46B7-969E-46FB1DA4F8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437" y="190499"/>
            <a:ext cx="11287125" cy="981075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79638CAD-3DE9-46E8-BE4F-EA6719A973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974" y="5579616"/>
            <a:ext cx="10858501" cy="1239494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27A03E21-E457-4BCA-BF06-E907B35269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7160" y="1787459"/>
            <a:ext cx="3782320" cy="3859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60107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B5DCE37-CA8C-490D-9CA7-EADC03B2C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8384"/>
            <a:ext cx="10210014" cy="4377697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Najpopularniejsze metody płatności</a:t>
            </a:r>
          </a:p>
          <a:p>
            <a:pPr marL="0" indent="0" algn="just">
              <a:buNone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6. Portfele elektroniczne</a:t>
            </a:r>
          </a:p>
          <a:p>
            <a:pPr algn="just">
              <a:buFontTx/>
              <a:buChar char="-"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nazywany jest również e-portfelem. Internauta musi zalogować się u wybranego dostawcy, następnie otrzymuje konto, na które wpłaca pieniądze. Dalsze postępowanie wygląda jak zwykła zapłata za usługę. W każdej chwili, kiedy dokonujemy zakupu, możemy skorzystać z portfela i przekazać pieniądze z naszego konta na inne. Cała transakcja odbywa się bardzo szybko i pieniądze zostają natychmiastowo przelane. Usługa najczęściej jest darmowa, w niektórych przypadkach może wiązać się z jednoprocentową prowizją. Ten rodzaj płatności działa dokładnie tak, jak tradycyjny portfel tylko wirtualnie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47A10A91-764D-46B7-969E-46FB1DA4F8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437" y="190499"/>
            <a:ext cx="11287125" cy="981075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79638CAD-3DE9-46E8-BE4F-EA6719A973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974" y="5579616"/>
            <a:ext cx="10858501" cy="123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93224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B5DCE37-CA8C-490D-9CA7-EADC03B2C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8384"/>
            <a:ext cx="10210014" cy="4377697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Najpopularniejsze metody płatności</a:t>
            </a:r>
          </a:p>
          <a:p>
            <a:pPr marL="0" indent="0" algn="just">
              <a:buNone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6. Portfele elektroniczne</a:t>
            </a:r>
          </a:p>
          <a:p>
            <a:pPr marL="0" indent="0" algn="just">
              <a:buNone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wpłaty i wypłaty środków - dokładnie tak, jak fizyczne wkładanie i wyciąganie gotówki</a:t>
            </a:r>
          </a:p>
          <a:p>
            <a:pPr marL="0" indent="0" algn="just">
              <a:buNone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przypinanie kart płatniczych - czyli tradycyjne trzymanie karty w portfelu</a:t>
            </a:r>
          </a:p>
          <a:p>
            <a:pPr marL="0" indent="0" algn="just">
              <a:buNone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przesyłanie środków finansowych między różnymi e-portfelami - w rzeczywistości jest to przekazywanie gotówki między osobami lub przekładanie ich do innego portfela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47A10A91-764D-46B7-969E-46FB1DA4F8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437" y="190499"/>
            <a:ext cx="11287125" cy="981075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79638CAD-3DE9-46E8-BE4F-EA6719A973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974" y="5579616"/>
            <a:ext cx="10858501" cy="123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7625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B5DCE37-CA8C-490D-9CA7-EADC03B2C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8384"/>
            <a:ext cx="10515600" cy="489857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O czym dziś porozmawiamy?</a:t>
            </a:r>
          </a:p>
          <a:p>
            <a:pPr marL="0" indent="0" algn="just">
              <a:buNone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  <a:p>
            <a:pPr marL="457200" indent="-457200" algn="just">
              <a:buAutoNum type="arabicPeriod"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Zalety stosowania płatności online</a:t>
            </a:r>
          </a:p>
          <a:p>
            <a:pPr marL="457200" indent="-457200" algn="just">
              <a:buAutoNum type="arabicPeriod"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Na co należy uważać płacąc online</a:t>
            </a:r>
          </a:p>
          <a:p>
            <a:pPr marL="457200" indent="-457200" algn="just">
              <a:buFont typeface="Arial" panose="020B0604020202020204" pitchFamily="34" charset="0"/>
              <a:buAutoNum type="arabicPeriod"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Jakie są najpopularniejsze formy płatności stosowanych w Internecie</a:t>
            </a:r>
          </a:p>
          <a:p>
            <a:pPr marL="457200" indent="-457200" algn="just">
              <a:buAutoNum type="arabicPeriod"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Przelewy online, portfele internetowe, karty, blik i inne</a:t>
            </a:r>
          </a:p>
          <a:p>
            <a:pPr marL="457200" indent="-457200" algn="just">
              <a:buAutoNum type="arabicPeriod"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Płatności ratalne</a:t>
            </a:r>
          </a:p>
          <a:p>
            <a:pPr marL="0" indent="0" algn="ctr">
              <a:buNone/>
            </a:pPr>
            <a:endParaRPr lang="pl-PL" sz="7200" dirty="0">
              <a:solidFill>
                <a:schemeClr val="accent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47A10A91-764D-46B7-969E-46FB1DA4F8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437" y="190499"/>
            <a:ext cx="11287125" cy="981075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79638CAD-3DE9-46E8-BE4F-EA6719A973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974" y="5534816"/>
            <a:ext cx="10858501" cy="1284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74498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B5DCE37-CA8C-490D-9CA7-EADC03B2C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8384"/>
            <a:ext cx="10210014" cy="437769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Najpopularniejsze metody płatności</a:t>
            </a:r>
          </a:p>
          <a:p>
            <a:pPr marL="0" indent="0" algn="just">
              <a:buNone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6. Portfele elektroniczne</a:t>
            </a:r>
          </a:p>
          <a:p>
            <a:pPr marL="0" indent="0" algn="just">
              <a:buNone/>
            </a:pPr>
            <a:r>
              <a:rPr lang="pl-PL" sz="3200" b="1" dirty="0" err="1">
                <a:solidFill>
                  <a:schemeClr val="accent1"/>
                </a:solidFill>
                <a:cs typeface="Aharoni" panose="02010803020104030203" pitchFamily="2" charset="-79"/>
              </a:rPr>
              <a:t>PayPal</a:t>
            </a: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 to jedno z najbardziej znanych rozwiązań płatniczych na świecie, dość często oferowane w sklepach sprzedających na wielu rynkach jednocześnie. Konto </a:t>
            </a:r>
            <a:r>
              <a:rPr lang="pl-PL" sz="3200" b="1" dirty="0" err="1">
                <a:solidFill>
                  <a:schemeClr val="accent1"/>
                </a:solidFill>
                <a:cs typeface="Aharoni" panose="02010803020104030203" pitchFamily="2" charset="-79"/>
              </a:rPr>
              <a:t>PayPal</a:t>
            </a: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 zwykle połączone jest z kartą kredytową lub debetową klienta.</a:t>
            </a:r>
          </a:p>
          <a:p>
            <a:pPr marL="0" indent="0" algn="just">
              <a:buNone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47A10A91-764D-46B7-969E-46FB1DA4F8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437" y="190499"/>
            <a:ext cx="11287125" cy="981075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79638CAD-3DE9-46E8-BE4F-EA6719A973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974" y="5579616"/>
            <a:ext cx="10858501" cy="1239494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9041022E-E48B-4A70-9D7D-33A6547034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0717" y="1278384"/>
            <a:ext cx="3891300" cy="1097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86304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B5DCE37-CA8C-490D-9CA7-EADC03B2C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8384"/>
            <a:ext cx="10210014" cy="437769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Najpopularniejsze metody płatności</a:t>
            </a:r>
          </a:p>
          <a:p>
            <a:pPr marL="0" indent="0" algn="just">
              <a:buNone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6. Portfele elektroniczne</a:t>
            </a:r>
          </a:p>
          <a:p>
            <a:pPr marL="0" indent="0" algn="just">
              <a:buNone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  <a:hlinkClick r:id="rId2"/>
              </a:rPr>
              <a:t>https://www.paypal.com/pl/</a:t>
            </a: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  <a:p>
            <a:pPr marL="0" indent="0" algn="just">
              <a:buNone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47A10A91-764D-46B7-969E-46FB1DA4F8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437" y="190499"/>
            <a:ext cx="11287125" cy="981075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79638CAD-3DE9-46E8-BE4F-EA6719A973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974" y="5579616"/>
            <a:ext cx="10858501" cy="1239494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6B8101A3-75CA-426B-87E7-82C127A7BF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35810" y="3086100"/>
            <a:ext cx="4931790" cy="1232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76962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105A9BDD-4577-451D-83F4-6122873383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89575" y="917718"/>
            <a:ext cx="4003691" cy="4738546"/>
          </a:xfr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47A10A91-764D-46B7-969E-46FB1DA4F8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437" y="190499"/>
            <a:ext cx="11287125" cy="981075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79638CAD-3DE9-46E8-BE4F-EA6719A973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974" y="5579616"/>
            <a:ext cx="10858501" cy="123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1749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47A10A91-764D-46B7-969E-46FB1DA4F8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437" y="190499"/>
            <a:ext cx="11287125" cy="981075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79638CAD-3DE9-46E8-BE4F-EA6719A973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974" y="5579616"/>
            <a:ext cx="10858501" cy="1239494"/>
          </a:xfrm>
          <a:prstGeom prst="rect">
            <a:avLst/>
          </a:pr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3D84589-8647-44EB-B888-3E808D3448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28AF1FD8-8724-48C1-821A-461E3D36D5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4896" y="1171575"/>
            <a:ext cx="5654704" cy="4677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02636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47A10A91-764D-46B7-969E-46FB1DA4F8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437" y="190499"/>
            <a:ext cx="11287125" cy="981075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79638CAD-3DE9-46E8-BE4F-EA6719A973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974" y="5579616"/>
            <a:ext cx="10858501" cy="1239494"/>
          </a:xfrm>
          <a:prstGeom prst="rect">
            <a:avLst/>
          </a:pr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3D84589-8647-44EB-B888-3E808D3448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BECD3A99-B66F-408F-940C-FE039A66AB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0528" y="1007483"/>
            <a:ext cx="5368172" cy="4617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0047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47A10A91-764D-46B7-969E-46FB1DA4F8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437" y="190499"/>
            <a:ext cx="11287125" cy="981075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79638CAD-3DE9-46E8-BE4F-EA6719A973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974" y="5579616"/>
            <a:ext cx="10858501" cy="1239494"/>
          </a:xfrm>
          <a:prstGeom prst="rect">
            <a:avLst/>
          </a:pr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3D84589-8647-44EB-B888-3E808D3448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BECD3A99-B66F-408F-940C-FE039A66AB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0528" y="1007483"/>
            <a:ext cx="5368172" cy="4617029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1F7B0CC8-A4CC-4FD8-96D0-F6B9F12D4B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57537" y="1262062"/>
            <a:ext cx="5876925" cy="433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9715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47A10A91-764D-46B7-969E-46FB1DA4F8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437" y="190499"/>
            <a:ext cx="11287125" cy="981075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79638CAD-3DE9-46E8-BE4F-EA6719A973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974" y="5579616"/>
            <a:ext cx="10858501" cy="1239494"/>
          </a:xfrm>
          <a:prstGeom prst="rect">
            <a:avLst/>
          </a:pr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3D84589-8647-44EB-B888-3E808D3448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BECD3A99-B66F-408F-940C-FE039A66AB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0528" y="1007483"/>
            <a:ext cx="5368172" cy="4617029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4A83BE83-0F44-4A02-96A4-D638AF61D5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74917" y="1185862"/>
            <a:ext cx="6038850" cy="448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0581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47A10A91-764D-46B7-969E-46FB1DA4F8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437" y="190499"/>
            <a:ext cx="11287125" cy="981075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79638CAD-3DE9-46E8-BE4F-EA6719A973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974" y="5579616"/>
            <a:ext cx="10858501" cy="1239494"/>
          </a:xfrm>
          <a:prstGeom prst="rect">
            <a:avLst/>
          </a:pr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3D84589-8647-44EB-B888-3E808D3448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BECD3A99-B66F-408F-940C-FE039A66AB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0528" y="1007483"/>
            <a:ext cx="5368172" cy="4617029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4A83BE83-0F44-4A02-96A4-D638AF61D5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74917" y="1185862"/>
            <a:ext cx="6038850" cy="4486275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5C31C630-32F7-4AB3-A663-527DB77AA9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7318" y="38890"/>
            <a:ext cx="11717362" cy="7696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45739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47A10A91-764D-46B7-969E-46FB1DA4F8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437" y="190499"/>
            <a:ext cx="11287125" cy="981075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79638CAD-3DE9-46E8-BE4F-EA6719A973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974" y="5579616"/>
            <a:ext cx="10858501" cy="1239494"/>
          </a:xfrm>
          <a:prstGeom prst="rect">
            <a:avLst/>
          </a:pr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3D84589-8647-44EB-B888-3E808D3448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BECD3A99-B66F-408F-940C-FE039A66AB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0528" y="1007483"/>
            <a:ext cx="5368172" cy="4617029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4A83BE83-0F44-4A02-96A4-D638AF61D5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74917" y="1185862"/>
            <a:ext cx="6038850" cy="4486275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5C31C630-32F7-4AB3-A663-527DB77AA9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7318" y="38890"/>
            <a:ext cx="11717362" cy="7696342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2481C453-CE02-482B-BD1C-38DC2C26328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73774"/>
            <a:ext cx="12192000" cy="6710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21106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47A10A91-764D-46B7-969E-46FB1DA4F8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437" y="190499"/>
            <a:ext cx="11287125" cy="981075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79638CAD-3DE9-46E8-BE4F-EA6719A973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974" y="5579616"/>
            <a:ext cx="10858501" cy="1239494"/>
          </a:xfrm>
          <a:prstGeom prst="rect">
            <a:avLst/>
          </a:pr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3D84589-8647-44EB-B888-3E808D3448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BECD3A99-B66F-408F-940C-FE039A66AB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0528" y="1007483"/>
            <a:ext cx="5368172" cy="4617029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4A83BE83-0F44-4A02-96A4-D638AF61D5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74917" y="1185862"/>
            <a:ext cx="6038850" cy="4486275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7BA2A78C-A8A6-48BC-9FE9-A787F32D11E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66886" y="1091720"/>
            <a:ext cx="4589337" cy="4758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5515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B5DCE37-CA8C-490D-9CA7-EADC03B2C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8384"/>
            <a:ext cx="10515600" cy="489857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Zalety przelewów online</a:t>
            </a:r>
          </a:p>
          <a:p>
            <a:pPr marL="0" indent="0" algn="just">
              <a:buNone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  <a:p>
            <a:pPr marL="514350" indent="-514350" algn="just">
              <a:buAutoNum type="arabicPeriod"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Wygoda w wielu wymiarach </a:t>
            </a:r>
          </a:p>
          <a:p>
            <a:pPr marL="0" indent="0" algn="just">
              <a:buNone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 - nie musimy wychodzić z domu</a:t>
            </a:r>
          </a:p>
          <a:p>
            <a:pPr algn="just">
              <a:buFontTx/>
              <a:buChar char="-"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czas poświęcony na wykonanie przelewu</a:t>
            </a:r>
          </a:p>
          <a:p>
            <a:pPr algn="just">
              <a:buFontTx/>
              <a:buChar char="-"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dane do przelewu często są już uzupełnione</a:t>
            </a:r>
          </a:p>
          <a:p>
            <a:pPr marL="0" indent="0" algn="just">
              <a:buNone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2. Możliwość wyboru sposobu płatności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47A10A91-764D-46B7-969E-46FB1DA4F8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437" y="190499"/>
            <a:ext cx="11287125" cy="981075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79638CAD-3DE9-46E8-BE4F-EA6719A973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974" y="5534816"/>
            <a:ext cx="10858501" cy="1284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77612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47A10A91-764D-46B7-969E-46FB1DA4F8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437" y="190499"/>
            <a:ext cx="11287125" cy="981075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79638CAD-3DE9-46E8-BE4F-EA6719A973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974" y="5579616"/>
            <a:ext cx="10858501" cy="1239494"/>
          </a:xfrm>
          <a:prstGeom prst="rect">
            <a:avLst/>
          </a:pr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3D84589-8647-44EB-B888-3E808D3448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BECD3A99-B66F-408F-940C-FE039A66AB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0528" y="1007483"/>
            <a:ext cx="5368172" cy="4617029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4A83BE83-0F44-4A02-96A4-D638AF61D5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74917" y="1185862"/>
            <a:ext cx="6038850" cy="4486275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7BA2A78C-A8A6-48BC-9FE9-A787F32D11E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66886" y="1091720"/>
            <a:ext cx="4589337" cy="4758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13447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B5DCE37-CA8C-490D-9CA7-EADC03B2C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8384"/>
            <a:ext cx="10210014" cy="4377697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Najpopularniejsze metody płatności</a:t>
            </a:r>
          </a:p>
          <a:p>
            <a:pPr marL="0" indent="0" algn="just">
              <a:buNone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7. BLIK</a:t>
            </a:r>
          </a:p>
          <a:p>
            <a:pPr marL="0" indent="0" algn="just">
              <a:buNone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to typowo polskie rozwiązanie płatnicze, które w ostatnim czasie zyskało sporą popularność, stając się najczęściej wybieraną formą płatności przez młodych Polaków. Metoda ta opiera się na sześciocyfrowym kodzie, który generowany jest w aplikacji mobilnej banku. Wybierając płatność BLIK w sklepie internetowym, należy wpisać dany kod, po czym zatwierdzić transakcję w aplikacji banku. Cały proces zajmuje kilkadziesiąt sekund i jest w stu procentach mobilny, co jest dużą zaletą.</a:t>
            </a:r>
          </a:p>
          <a:p>
            <a:pPr marL="0" indent="0" algn="just">
              <a:buNone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47A10A91-764D-46B7-969E-46FB1DA4F8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437" y="190499"/>
            <a:ext cx="11287125" cy="981075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79638CAD-3DE9-46E8-BE4F-EA6719A973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974" y="5579616"/>
            <a:ext cx="10858501" cy="1239494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0A74CCE9-F2E3-40F1-B227-3A6E32E05B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7664" y="872790"/>
            <a:ext cx="1853153" cy="125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55957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B5DCE37-CA8C-490D-9CA7-EADC03B2C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8384"/>
            <a:ext cx="10210014" cy="437769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Najpopularniejsze metody płatności</a:t>
            </a:r>
          </a:p>
          <a:p>
            <a:pPr marL="0" indent="0" algn="just">
              <a:buNone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7. BLIK</a:t>
            </a:r>
          </a:p>
          <a:p>
            <a:pPr algn="just">
              <a:buFontTx/>
              <a:buChar char="-"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Zapłać za zakupy i usługi w </a:t>
            </a:r>
            <a:r>
              <a:rPr lang="pl-PL" sz="3200" b="1" dirty="0" err="1">
                <a:solidFill>
                  <a:schemeClr val="accent1"/>
                </a:solidFill>
                <a:cs typeface="Aharoni" panose="02010803020104030203" pitchFamily="2" charset="-79"/>
              </a:rPr>
              <a:t>internecie</a:t>
            </a: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  <a:p>
            <a:pPr algn="just">
              <a:buFontTx/>
              <a:buChar char="-"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Zapłać za zakupy w sklepie</a:t>
            </a:r>
          </a:p>
          <a:p>
            <a:pPr algn="just">
              <a:buFontTx/>
              <a:buChar char="-"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Przesyłaj pieniądze na numer telefonu</a:t>
            </a:r>
          </a:p>
          <a:p>
            <a:pPr algn="just">
              <a:buFontTx/>
              <a:buChar char="-"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Wypłacaj i wpłacaj pieniądze w bankomacie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47A10A91-764D-46B7-969E-46FB1DA4F8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437" y="190499"/>
            <a:ext cx="11287125" cy="981075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79638CAD-3DE9-46E8-BE4F-EA6719A973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974" y="5579616"/>
            <a:ext cx="10858501" cy="123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07107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31139C03-1E69-4A4F-B3C7-5C278F9FE0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58878" y="1077489"/>
            <a:ext cx="2828041" cy="4551640"/>
          </a:xfr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47A10A91-764D-46B7-969E-46FB1DA4F8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437" y="190499"/>
            <a:ext cx="11287125" cy="981075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79638CAD-3DE9-46E8-BE4F-EA6719A973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974" y="5579616"/>
            <a:ext cx="10858501" cy="123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57370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47A10A91-764D-46B7-969E-46FB1DA4F8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437" y="190499"/>
            <a:ext cx="11287125" cy="981075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79638CAD-3DE9-46E8-BE4F-EA6719A973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974" y="5579616"/>
            <a:ext cx="10858501" cy="1239494"/>
          </a:xfrm>
          <a:prstGeom prst="rect">
            <a:avLst/>
          </a:pr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512691E-DC8B-4168-87CD-C4A757BF82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1A57872B-F4DC-4E9D-ADA0-418580D212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8049" y="1007139"/>
            <a:ext cx="3601040" cy="4877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90960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B5DCE37-CA8C-490D-9CA7-EADC03B2C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8384"/>
            <a:ext cx="10210014" cy="437769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Najpopularniejsze metody płatności</a:t>
            </a:r>
          </a:p>
          <a:p>
            <a:pPr marL="0" indent="0" algn="just">
              <a:buNone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8. Mobilne portfele cyfrowe</a:t>
            </a:r>
          </a:p>
          <a:p>
            <a:pPr marL="0" indent="0" algn="just">
              <a:buNone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Płatności mobilne Google </a:t>
            </a:r>
            <a:r>
              <a:rPr lang="pl-PL" sz="3200" b="1" dirty="0" err="1">
                <a:solidFill>
                  <a:schemeClr val="accent1"/>
                </a:solidFill>
                <a:cs typeface="Aharoni" panose="02010803020104030203" pitchFamily="2" charset="-79"/>
              </a:rPr>
              <a:t>Pay</a:t>
            </a: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 oraz Apple </a:t>
            </a:r>
            <a:r>
              <a:rPr lang="pl-PL" sz="3200" b="1" dirty="0" err="1">
                <a:solidFill>
                  <a:schemeClr val="accent1"/>
                </a:solidFill>
                <a:cs typeface="Aharoni" panose="02010803020104030203" pitchFamily="2" charset="-79"/>
              </a:rPr>
              <a:t>Pay</a:t>
            </a: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 pełnią funkcje wirtualnych portfeli połączonych z kartą kredytową lub debetową użytkownika. Płatność potwierdzić można podając kod SMS w przypadku Google </a:t>
            </a:r>
            <a:r>
              <a:rPr lang="pl-PL" sz="3200" b="1" dirty="0" err="1">
                <a:solidFill>
                  <a:schemeClr val="accent1"/>
                </a:solidFill>
                <a:cs typeface="Aharoni" panose="02010803020104030203" pitchFamily="2" charset="-79"/>
              </a:rPr>
              <a:t>Pay</a:t>
            </a: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, lub za pomocą </a:t>
            </a:r>
            <a:r>
              <a:rPr lang="pl-PL" sz="3200" b="1" dirty="0" err="1">
                <a:solidFill>
                  <a:schemeClr val="accent1"/>
                </a:solidFill>
                <a:cs typeface="Aharoni" panose="02010803020104030203" pitchFamily="2" charset="-79"/>
              </a:rPr>
              <a:t>TouchID</a:t>
            </a: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 lub </a:t>
            </a:r>
            <a:r>
              <a:rPr lang="pl-PL" sz="3200" b="1" dirty="0" err="1">
                <a:solidFill>
                  <a:schemeClr val="accent1"/>
                </a:solidFill>
                <a:cs typeface="Aharoni" panose="02010803020104030203" pitchFamily="2" charset="-79"/>
              </a:rPr>
              <a:t>FaceID</a:t>
            </a: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 w Apple </a:t>
            </a:r>
            <a:r>
              <a:rPr lang="pl-PL" sz="3200" b="1" dirty="0" err="1">
                <a:solidFill>
                  <a:schemeClr val="accent1"/>
                </a:solidFill>
                <a:cs typeface="Aharoni" panose="02010803020104030203" pitchFamily="2" charset="-79"/>
              </a:rPr>
              <a:t>Pay</a:t>
            </a: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.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47A10A91-764D-46B7-969E-46FB1DA4F8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437" y="190499"/>
            <a:ext cx="11287125" cy="981075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79638CAD-3DE9-46E8-BE4F-EA6719A973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974" y="5579616"/>
            <a:ext cx="10858501" cy="123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54569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B5DCE37-CA8C-490D-9CA7-EADC03B2C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8384"/>
            <a:ext cx="10210014" cy="437769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Najpopularniejsze metody płatności</a:t>
            </a:r>
          </a:p>
          <a:p>
            <a:pPr marL="0" indent="0" algn="just">
              <a:buNone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9. Płatności ratalne</a:t>
            </a:r>
          </a:p>
          <a:p>
            <a:pPr marL="0" indent="0" algn="just">
              <a:buNone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47A10A91-764D-46B7-969E-46FB1DA4F8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437" y="190499"/>
            <a:ext cx="11287125" cy="981075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79638CAD-3DE9-46E8-BE4F-EA6719A973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974" y="5579616"/>
            <a:ext cx="10858501" cy="1239494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C87DD4B9-4B96-453B-94EA-FB789108C9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7654" y="2300287"/>
            <a:ext cx="7024883" cy="2855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06386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B5DCE37-CA8C-490D-9CA7-EADC03B2C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8384"/>
            <a:ext cx="10210014" cy="437769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Najpopularniejsze metody płatności</a:t>
            </a:r>
          </a:p>
          <a:p>
            <a:pPr marL="0" indent="0" algn="just">
              <a:buNone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9. Płatności ratalne</a:t>
            </a:r>
          </a:p>
          <a:p>
            <a:pPr marL="0" indent="0" algn="just">
              <a:buNone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47A10A91-764D-46B7-969E-46FB1DA4F8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437" y="190499"/>
            <a:ext cx="11287125" cy="981075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79638CAD-3DE9-46E8-BE4F-EA6719A973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974" y="5579616"/>
            <a:ext cx="10858501" cy="1239494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03B61FFC-A55D-4C0D-8F20-B4B7F635EE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786" y="2500852"/>
            <a:ext cx="9904428" cy="2872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99867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B5DCE37-CA8C-490D-9CA7-EADC03B2C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8384"/>
            <a:ext cx="10210014" cy="437769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Najpopularniejsze metody płatności – podsumowanie</a:t>
            </a:r>
          </a:p>
          <a:p>
            <a:pPr marL="0" indent="0" algn="just">
              <a:buNone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Poznaliśmy najpopularniejsze metody płatności online</a:t>
            </a:r>
          </a:p>
          <a:p>
            <a:pPr algn="just">
              <a:buFontTx/>
              <a:buChar char="-"/>
            </a:pPr>
            <a:r>
              <a:rPr lang="pl-PL" sz="3200" b="1" dirty="0" err="1">
                <a:solidFill>
                  <a:schemeClr val="accent1"/>
                </a:solidFill>
                <a:cs typeface="Aharoni" panose="02010803020104030203" pitchFamily="2" charset="-79"/>
              </a:rPr>
              <a:t>Eprzelewy</a:t>
            </a: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  <a:p>
            <a:pPr algn="just">
              <a:buFontTx/>
              <a:buChar char="-"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Portfele cyfrowe</a:t>
            </a:r>
          </a:p>
          <a:p>
            <a:pPr algn="just">
              <a:buFontTx/>
              <a:buChar char="-"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Płatność kartą</a:t>
            </a:r>
          </a:p>
          <a:p>
            <a:pPr algn="just">
              <a:buFontTx/>
              <a:buChar char="-"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Blik </a:t>
            </a:r>
          </a:p>
          <a:p>
            <a:pPr algn="just">
              <a:buFontTx/>
              <a:buChar char="-"/>
            </a:pPr>
            <a:r>
              <a:rPr lang="pl-PL" sz="3200" b="1">
                <a:solidFill>
                  <a:schemeClr val="accent1"/>
                </a:solidFill>
                <a:cs typeface="Aharoni" panose="02010803020104030203" pitchFamily="2" charset="-79"/>
              </a:rPr>
              <a:t>inn</a:t>
            </a: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e</a:t>
            </a:r>
            <a:endParaRPr lang="pl-PL" sz="3200" b="1">
              <a:solidFill>
                <a:schemeClr val="accent1"/>
              </a:solidFill>
              <a:cs typeface="Aharoni" panose="02010803020104030203" pitchFamily="2" charset="-79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47A10A91-764D-46B7-969E-46FB1DA4F8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437" y="190499"/>
            <a:ext cx="11287125" cy="981075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79638CAD-3DE9-46E8-BE4F-EA6719A973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974" y="5579616"/>
            <a:ext cx="10858501" cy="123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02821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B5DCE37-CA8C-490D-9CA7-EADC03B2C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8384"/>
            <a:ext cx="10210014" cy="437769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Najpopularniejsze metody płatności</a:t>
            </a:r>
          </a:p>
          <a:p>
            <a:pPr marL="0" indent="0" algn="just">
              <a:buNone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9. Płatności ratalne</a:t>
            </a:r>
          </a:p>
          <a:p>
            <a:pPr marL="0" indent="0" algn="just">
              <a:buNone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47A10A91-764D-46B7-969E-46FB1DA4F8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437" y="190499"/>
            <a:ext cx="11287125" cy="981075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79638CAD-3DE9-46E8-BE4F-EA6719A973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974" y="5579616"/>
            <a:ext cx="10858501" cy="1239494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33FC9F98-BC5E-437C-BB8E-D257D3C789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975" y="38890"/>
            <a:ext cx="12192000" cy="6780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4706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B5DCE37-CA8C-490D-9CA7-EADC03B2C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8384"/>
            <a:ext cx="10515600" cy="489857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Zalety przelewów online</a:t>
            </a:r>
          </a:p>
          <a:p>
            <a:pPr marL="0" indent="0" algn="just">
              <a:buNone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  <a:p>
            <a:pPr marL="0" indent="0" algn="just">
              <a:buNone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3. Szybkość transakcji</a:t>
            </a:r>
          </a:p>
          <a:p>
            <a:pPr marL="0" indent="0" algn="just">
              <a:buNone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  <a:p>
            <a:pPr marL="0" indent="0" algn="just">
              <a:buNone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4. Mniejsze koszty dla płacącego</a:t>
            </a:r>
          </a:p>
          <a:p>
            <a:pPr marL="0" indent="0" algn="just">
              <a:buNone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  <a:p>
            <a:pPr marL="0" indent="0" algn="just">
              <a:buNone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5. Bezpieczeństwo przelewów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47A10A91-764D-46B7-969E-46FB1DA4F8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437" y="190499"/>
            <a:ext cx="11287125" cy="981075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79638CAD-3DE9-46E8-BE4F-EA6719A973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974" y="5534816"/>
            <a:ext cx="10858501" cy="1284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57311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B5DCE37-CA8C-490D-9CA7-EADC03B2C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8384"/>
            <a:ext cx="10210014" cy="437769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Najpopularniejsze metody płatności</a:t>
            </a:r>
          </a:p>
          <a:p>
            <a:pPr marL="0" indent="0" algn="just">
              <a:buNone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9. Płatności ratalne</a:t>
            </a:r>
          </a:p>
          <a:p>
            <a:pPr marL="0" indent="0" algn="just">
              <a:buNone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47A10A91-764D-46B7-969E-46FB1DA4F8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437" y="190499"/>
            <a:ext cx="11287125" cy="981075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79638CAD-3DE9-46E8-BE4F-EA6719A973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974" y="5579616"/>
            <a:ext cx="10858501" cy="1239494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E206011E-8E06-4852-B802-411E61B881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603" y="0"/>
            <a:ext cx="119247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27108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B5DCE37-CA8C-490D-9CA7-EADC03B2C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8384"/>
            <a:ext cx="10210014" cy="437769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Najpopularniejsze metody płatności</a:t>
            </a:r>
          </a:p>
          <a:p>
            <a:pPr marL="0" indent="0" algn="just">
              <a:buNone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9. Płatności ratalne</a:t>
            </a:r>
          </a:p>
          <a:p>
            <a:pPr marL="0" indent="0" algn="just">
              <a:buNone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47A10A91-764D-46B7-969E-46FB1DA4F8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437" y="190499"/>
            <a:ext cx="11287125" cy="981075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79638CAD-3DE9-46E8-BE4F-EA6719A973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974" y="5579616"/>
            <a:ext cx="10858501" cy="1239494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09EF9725-3896-4DD1-A8F0-8ED57E5EE2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930582"/>
            <a:ext cx="12192000" cy="2996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51110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9525D15-220A-44CA-AC39-D089DCC74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2624" y="365125"/>
            <a:ext cx="5591175" cy="6026150"/>
          </a:xfrm>
        </p:spPr>
        <p:txBody>
          <a:bodyPr>
            <a:normAutofit/>
          </a:bodyPr>
          <a:lstStyle/>
          <a:p>
            <a:pPr algn="ctr"/>
            <a:r>
              <a:rPr lang="pl-PL" sz="7200" b="1" dirty="0">
                <a:solidFill>
                  <a:schemeClr val="accent1"/>
                </a:solidFill>
                <a:latin typeface="+mn-lt"/>
                <a:cs typeface="Aharoni" panose="02010803020104030203" pitchFamily="2" charset="-79"/>
              </a:rPr>
              <a:t>ZAPRASZAMY DO PYTAŃ</a:t>
            </a:r>
            <a:br>
              <a:rPr lang="pl-PL" sz="3000" b="1" dirty="0">
                <a:solidFill>
                  <a:schemeClr val="accent1"/>
                </a:solidFill>
                <a:latin typeface="+mn-lt"/>
                <a:cs typeface="Aharoni" panose="02010803020104030203" pitchFamily="2" charset="-79"/>
              </a:rPr>
            </a:br>
            <a:br>
              <a:rPr lang="pl-PL" sz="7200" b="1" dirty="0">
                <a:solidFill>
                  <a:schemeClr val="accent1"/>
                </a:solidFill>
                <a:latin typeface="+mn-lt"/>
                <a:cs typeface="Aharoni" panose="02010803020104030203" pitchFamily="2" charset="-79"/>
              </a:rPr>
            </a:br>
            <a:endParaRPr lang="pl-PL" sz="6000" b="1" dirty="0">
              <a:solidFill>
                <a:schemeClr val="accent1"/>
              </a:solidFill>
              <a:latin typeface="+mn-lt"/>
              <a:cs typeface="Aharoni" panose="02010803020104030203" pitchFamily="2" charset="-79"/>
            </a:endParaRPr>
          </a:p>
        </p:txBody>
      </p:sp>
      <p:pic>
        <p:nvPicPr>
          <p:cNvPr id="7" name="Symbol zastępczy zawartości 6" descr="Obraz zawierający tekst, wizytówka&#10;&#10;Opis wygenerowany automatycznie">
            <a:extLst>
              <a:ext uri="{FF2B5EF4-FFF2-40B4-BE49-F238E27FC236}">
                <a16:creationId xmlns:a16="http://schemas.microsoft.com/office/drawing/2014/main" id="{9D0703FA-1428-4EEB-AB1C-123E7ABEFF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661" y="-32546"/>
            <a:ext cx="5512436" cy="6890546"/>
          </a:xfrm>
        </p:spPr>
      </p:pic>
    </p:spTree>
    <p:extLst>
      <p:ext uri="{BB962C8B-B14F-4D97-AF65-F5344CB8AC3E}">
        <p14:creationId xmlns:p14="http://schemas.microsoft.com/office/powerpoint/2010/main" val="45428549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9525D15-220A-44CA-AC39-D089DCC74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2624" y="365125"/>
            <a:ext cx="5591175" cy="6026150"/>
          </a:xfrm>
        </p:spPr>
        <p:txBody>
          <a:bodyPr>
            <a:normAutofit/>
          </a:bodyPr>
          <a:lstStyle/>
          <a:p>
            <a:pPr algn="ctr"/>
            <a:r>
              <a:rPr lang="pl-PL" sz="7200" b="1" dirty="0">
                <a:solidFill>
                  <a:schemeClr val="accent1"/>
                </a:solidFill>
                <a:latin typeface="+mn-lt"/>
                <a:cs typeface="Aharoni" panose="02010803020104030203" pitchFamily="2" charset="-79"/>
              </a:rPr>
              <a:t>ANKIETA</a:t>
            </a:r>
            <a:br>
              <a:rPr lang="pl-PL" sz="3000" b="1" dirty="0">
                <a:solidFill>
                  <a:schemeClr val="accent1"/>
                </a:solidFill>
                <a:latin typeface="+mn-lt"/>
                <a:cs typeface="Aharoni" panose="02010803020104030203" pitchFamily="2" charset="-79"/>
              </a:rPr>
            </a:br>
            <a:br>
              <a:rPr lang="pl-PL" sz="7200" b="1" dirty="0">
                <a:solidFill>
                  <a:schemeClr val="accent1"/>
                </a:solidFill>
                <a:latin typeface="+mn-lt"/>
                <a:cs typeface="Aharoni" panose="02010803020104030203" pitchFamily="2" charset="-79"/>
              </a:rPr>
            </a:br>
            <a:endParaRPr lang="pl-PL" sz="6000" b="1" dirty="0">
              <a:solidFill>
                <a:schemeClr val="accent1"/>
              </a:solidFill>
              <a:latin typeface="+mn-lt"/>
              <a:cs typeface="Aharoni" panose="02010803020104030203" pitchFamily="2" charset="-79"/>
            </a:endParaRPr>
          </a:p>
        </p:txBody>
      </p:sp>
      <p:pic>
        <p:nvPicPr>
          <p:cNvPr id="7" name="Symbol zastępczy zawartości 6" descr="Obraz zawierający tekst, wizytówka&#10;&#10;Opis wygenerowany automatycznie">
            <a:extLst>
              <a:ext uri="{FF2B5EF4-FFF2-40B4-BE49-F238E27FC236}">
                <a16:creationId xmlns:a16="http://schemas.microsoft.com/office/drawing/2014/main" id="{9D0703FA-1428-4EEB-AB1C-123E7ABEFF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661" y="-32546"/>
            <a:ext cx="5512436" cy="6890546"/>
          </a:xfrm>
        </p:spPr>
      </p:pic>
    </p:spTree>
    <p:extLst>
      <p:ext uri="{BB962C8B-B14F-4D97-AF65-F5344CB8AC3E}">
        <p14:creationId xmlns:p14="http://schemas.microsoft.com/office/powerpoint/2010/main" val="268720660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9525D15-220A-44CA-AC39-D089DCC74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2624" y="365125"/>
            <a:ext cx="5591175" cy="6026150"/>
          </a:xfrm>
        </p:spPr>
        <p:txBody>
          <a:bodyPr>
            <a:normAutofit/>
          </a:bodyPr>
          <a:lstStyle/>
          <a:p>
            <a:pPr algn="ctr"/>
            <a:r>
              <a:rPr lang="pl-PL" sz="7200" b="1" dirty="0">
                <a:solidFill>
                  <a:schemeClr val="accent1"/>
                </a:solidFill>
                <a:latin typeface="+mn-lt"/>
                <a:cs typeface="Aharoni" panose="02010803020104030203" pitchFamily="2" charset="-79"/>
              </a:rPr>
              <a:t>DZIĘKUJEMY ZA UWAGĘ</a:t>
            </a:r>
            <a:br>
              <a:rPr lang="pl-PL" sz="3000" b="1" dirty="0">
                <a:solidFill>
                  <a:schemeClr val="accent1"/>
                </a:solidFill>
                <a:latin typeface="+mn-lt"/>
                <a:cs typeface="Aharoni" panose="02010803020104030203" pitchFamily="2" charset="-79"/>
              </a:rPr>
            </a:br>
            <a:br>
              <a:rPr lang="pl-PL" sz="7200" b="1" dirty="0">
                <a:solidFill>
                  <a:schemeClr val="accent1"/>
                </a:solidFill>
                <a:latin typeface="+mn-lt"/>
                <a:cs typeface="Aharoni" panose="02010803020104030203" pitchFamily="2" charset="-79"/>
              </a:rPr>
            </a:br>
            <a:endParaRPr lang="pl-PL" sz="6000" b="1" dirty="0">
              <a:solidFill>
                <a:schemeClr val="accent1"/>
              </a:solidFill>
              <a:latin typeface="+mn-lt"/>
              <a:cs typeface="Aharoni" panose="02010803020104030203" pitchFamily="2" charset="-79"/>
            </a:endParaRPr>
          </a:p>
        </p:txBody>
      </p:sp>
      <p:pic>
        <p:nvPicPr>
          <p:cNvPr id="7" name="Symbol zastępczy zawartości 6" descr="Obraz zawierający tekst, wizytówka&#10;&#10;Opis wygenerowany automatycznie">
            <a:extLst>
              <a:ext uri="{FF2B5EF4-FFF2-40B4-BE49-F238E27FC236}">
                <a16:creationId xmlns:a16="http://schemas.microsoft.com/office/drawing/2014/main" id="{9D0703FA-1428-4EEB-AB1C-123E7ABEFF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661" y="-32546"/>
            <a:ext cx="5512436" cy="6890546"/>
          </a:xfrm>
        </p:spPr>
      </p:pic>
    </p:spTree>
    <p:extLst>
      <p:ext uri="{BB962C8B-B14F-4D97-AF65-F5344CB8AC3E}">
        <p14:creationId xmlns:p14="http://schemas.microsoft.com/office/powerpoint/2010/main" val="37542563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B5DCE37-CA8C-490D-9CA7-EADC03B2C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8384"/>
            <a:ext cx="10515600" cy="489857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Wątpliwości przy transakcjach online</a:t>
            </a:r>
          </a:p>
          <a:p>
            <a:pPr marL="0" indent="0" algn="just">
              <a:buNone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  <a:p>
            <a:pPr marL="0" indent="0" algn="just">
              <a:buNone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•	brak dostępu do internetowego konta bankowego przez część internautów</a:t>
            </a:r>
          </a:p>
          <a:p>
            <a:pPr marL="0" indent="0" algn="just">
              <a:buNone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  <a:p>
            <a:pPr marL="0" indent="0" algn="just">
              <a:buNone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•	dla sprzedawcy płatności internetowe wiążą się często z koniecznością uiszczenia określonej prowizji</a:t>
            </a:r>
          </a:p>
          <a:p>
            <a:pPr marL="0" indent="0" algn="just">
              <a:buNone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47A10A91-764D-46B7-969E-46FB1DA4F8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437" y="190499"/>
            <a:ext cx="11287125" cy="981075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79638CAD-3DE9-46E8-BE4F-EA6719A973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974" y="5534816"/>
            <a:ext cx="10858501" cy="1284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8699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B5DCE37-CA8C-490D-9CA7-EADC03B2C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8384"/>
            <a:ext cx="10515600" cy="489857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Wątpliwości przy transakcjach online</a:t>
            </a:r>
          </a:p>
          <a:p>
            <a:pPr marL="0" indent="0" algn="just">
              <a:buNone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  <a:p>
            <a:pPr marL="0" indent="0" algn="just">
              <a:buNone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•	zdarza się, że potwierdzenie dokonania transakcji przedłuża się w czasie.</a:t>
            </a:r>
          </a:p>
          <a:p>
            <a:pPr marL="0" indent="0" algn="just">
              <a:buNone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  <a:p>
            <a:pPr marL="0" indent="0" algn="just">
              <a:buNone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•	część użytkowników Internetu nie ma zaufania do tych form płatności, obawiając się o bezpieczeństwo swoich finansów</a:t>
            </a:r>
          </a:p>
          <a:p>
            <a:pPr marL="0" indent="0" algn="just">
              <a:buNone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  <a:p>
            <a:pPr marL="0" indent="0" algn="just">
              <a:buNone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47A10A91-764D-46B7-969E-46FB1DA4F8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437" y="190499"/>
            <a:ext cx="11287125" cy="981075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79638CAD-3DE9-46E8-BE4F-EA6719A973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974" y="5534816"/>
            <a:ext cx="10858501" cy="1284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5128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B5DCE37-CA8C-490D-9CA7-EADC03B2C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8384"/>
            <a:ext cx="10515600" cy="489857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Zbiór zasad bezpiecznych płatności online</a:t>
            </a:r>
          </a:p>
          <a:p>
            <a:pPr marL="0" indent="0" algn="just">
              <a:buNone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  <a:p>
            <a:pPr marL="0" indent="0" algn="just">
              <a:buNone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1.	Kupuj tylko na zaufanych stronach. Jeśli np. trafiłeś na podejrzaną stronę z super promocją butów, to uważaj. Poczytaj przede wszystkim opinie o tym sklepie i jego regulamin zakupów.</a:t>
            </a:r>
          </a:p>
          <a:p>
            <a:pPr marL="0" indent="0" algn="just">
              <a:buNone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2.	Po przekierowaniu na stronę swojego banku przy płatności e-przelewem upewnij się, czy nic nie wzbudza Twoich wątpliwości.</a:t>
            </a:r>
          </a:p>
          <a:p>
            <a:pPr marL="0" indent="0" algn="just">
              <a:buNone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  <a:p>
            <a:pPr marL="0" indent="0" algn="just">
              <a:buNone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47A10A91-764D-46B7-969E-46FB1DA4F8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437" y="190499"/>
            <a:ext cx="11287125" cy="981075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79638CAD-3DE9-46E8-BE4F-EA6719A973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974" y="5579616"/>
            <a:ext cx="10858501" cy="123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507217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2512</TotalTime>
  <Words>1218</Words>
  <Application>Microsoft Office PowerPoint</Application>
  <PresentationFormat>Panoramiczny</PresentationFormat>
  <Paragraphs>208</Paragraphs>
  <Slides>64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64</vt:i4>
      </vt:variant>
    </vt:vector>
  </HeadingPairs>
  <TitlesOfParts>
    <vt:vector size="69" baseType="lpstr">
      <vt:lpstr>Aharoni</vt:lpstr>
      <vt:lpstr>Arial</vt:lpstr>
      <vt:lpstr>Calibri</vt:lpstr>
      <vt:lpstr>Calibri Light</vt:lpstr>
      <vt:lpstr>Motyw pakietu Office</vt:lpstr>
      <vt:lpstr>E-PŁATNOŚCI   Prowadzenie: Łukasz Szczepańczyk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ZAPRASZAMY DO PYTAŃ  </vt:lpstr>
      <vt:lpstr>ANKIETA  </vt:lpstr>
      <vt:lpstr>DZIĘKUJEMY ZA UWAGĘ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FILMY ONLINE Prowadzenie: Łukasz Szczepańczyk START   9:00</dc:title>
  <dc:creator>Łukasz</dc:creator>
  <cp:lastModifiedBy>Sudykowski Paweł</cp:lastModifiedBy>
  <cp:revision>13</cp:revision>
  <dcterms:created xsi:type="dcterms:W3CDTF">2021-11-22T19:16:31Z</dcterms:created>
  <dcterms:modified xsi:type="dcterms:W3CDTF">2022-09-30T13:40:58Z</dcterms:modified>
</cp:coreProperties>
</file>