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sldIdLst>
    <p:sldId id="257" r:id="rId2"/>
    <p:sldId id="256" r:id="rId3"/>
    <p:sldId id="258" r:id="rId4"/>
    <p:sldId id="259" r:id="rId5"/>
    <p:sldId id="272" r:id="rId6"/>
    <p:sldId id="273" r:id="rId7"/>
    <p:sldId id="276" r:id="rId8"/>
    <p:sldId id="274" r:id="rId9"/>
    <p:sldId id="275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316" r:id="rId50"/>
    <p:sldId id="317" r:id="rId51"/>
    <p:sldId id="318" r:id="rId52"/>
    <p:sldId id="319" r:id="rId53"/>
    <p:sldId id="320" r:id="rId54"/>
    <p:sldId id="321" r:id="rId55"/>
    <p:sldId id="322" r:id="rId56"/>
    <p:sldId id="323" r:id="rId57"/>
    <p:sldId id="324" r:id="rId58"/>
    <p:sldId id="325" r:id="rId59"/>
    <p:sldId id="326" r:id="rId60"/>
    <p:sldId id="327" r:id="rId61"/>
    <p:sldId id="328" r:id="rId62"/>
    <p:sldId id="329" r:id="rId63"/>
    <p:sldId id="330" r:id="rId64"/>
    <p:sldId id="331" r:id="rId65"/>
    <p:sldId id="332" r:id="rId66"/>
    <p:sldId id="333" r:id="rId67"/>
    <p:sldId id="334" r:id="rId68"/>
    <p:sldId id="335" r:id="rId69"/>
    <p:sldId id="269" r:id="rId70"/>
    <p:sldId id="271" r:id="rId71"/>
    <p:sldId id="270" r:id="rId7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3A1FD-DC0E-4EBA-A3E9-243E86305EC9}" type="datetimeFigureOut">
              <a:rPr lang="pl-PL" smtClean="0"/>
              <a:t>30.09.2022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4D3AF-1412-4090-BF24-165542DDD7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8772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C81A69-660E-4FDD-8E6F-D240854EF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F189024-DEE0-41CF-8A6D-0F2C389AC1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9EA8451-B9E4-40BE-8A4F-90BC15E1D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94D9-C435-4665-B0BC-F93E9FE62EC4}" type="datetimeFigureOut">
              <a:rPr lang="pl-PL" smtClean="0"/>
              <a:t>30.09.2022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F1ED682-06C4-4401-9CDA-A7040FE5F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ED62C98-3B70-49EE-8700-174F63D9F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934E-01D9-4581-A7AB-3D39B14279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3292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3F9E6E-0CFA-4359-B8DF-4D94548B7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FB208BA-0735-4BAB-B23B-5AABFDE2A2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0B38040-E855-403C-AD25-9244AD76B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94D9-C435-4665-B0BC-F93E9FE62EC4}" type="datetimeFigureOut">
              <a:rPr lang="pl-PL" smtClean="0"/>
              <a:t>30.09.2022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955C228-8D7C-423F-BE64-7A2B91E2A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A9069EE-9259-4D29-ACE6-8F2F1B62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934E-01D9-4581-A7AB-3D39B14279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4401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853A3CD-4F53-421C-9284-D6C646234A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731AA4F-AD70-45F3-B9E5-BC1042BF97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BF22536-CFBA-4FAE-9273-B5477AAB0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94D9-C435-4665-B0BC-F93E9FE62EC4}" type="datetimeFigureOut">
              <a:rPr lang="pl-PL" smtClean="0"/>
              <a:t>30.09.2022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B0718DD-123D-47A0-8B60-07A702657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386D9B2-BB4B-4AA9-ABD8-CCF5DD72C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934E-01D9-4581-A7AB-3D39B14279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784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2BD635-2637-405B-A232-03CF63553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8B046F-AE84-4136-8B93-8FA77B15B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022317D-3DE6-443E-AE56-15EC45EED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94D9-C435-4665-B0BC-F93E9FE62EC4}" type="datetimeFigureOut">
              <a:rPr lang="pl-PL" smtClean="0"/>
              <a:t>30.09.2022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902E79F-8B03-4BBD-89D6-23B3EA582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9C97416-5B01-45E1-8D95-BF70BDF26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934E-01D9-4581-A7AB-3D39B14279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6783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8AE723-F4B0-43A0-9777-3957298BA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B470AD6-BB10-4033-8434-394BE5E5B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6723EB1-9EF6-40C3-9156-38C4CA4E0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94D9-C435-4665-B0BC-F93E9FE62EC4}" type="datetimeFigureOut">
              <a:rPr lang="pl-PL" smtClean="0"/>
              <a:t>30.09.2022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D2CD0B2-80CF-423C-80AA-110D5C01A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DA024DC-2C22-480F-92D2-595F0B45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934E-01D9-4581-A7AB-3D39B14279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0646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661ABC-9A4B-41FD-B08F-56DC3FE68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114FA1B-404D-4F30-AC83-092C8475D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DC0B163-4BCB-4E94-999C-04FE0E9C6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8735DD0-53D5-41D6-9A48-964F6E73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94D9-C435-4665-B0BC-F93E9FE62EC4}" type="datetimeFigureOut">
              <a:rPr lang="pl-PL" smtClean="0"/>
              <a:t>30.09.2022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5FBADA2-8C82-4C19-963F-0E7AFACF8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432E648-690C-404A-9055-FC2FCF6E7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934E-01D9-4581-A7AB-3D39B14279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2057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6BBBB7-D58D-4177-B750-3EB400667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8BF35E5-A7C9-4419-8ECA-4C675DA689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540DA1B-F034-4829-9E26-8DCE0D6E6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1F2E9BE-A319-49CA-BD2D-2F1C487D9B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094ED393-10C8-435C-A29D-BCE2A8BD92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0FF681B3-79B8-4A5F-A3DF-36750C61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94D9-C435-4665-B0BC-F93E9FE62EC4}" type="datetimeFigureOut">
              <a:rPr lang="pl-PL" smtClean="0"/>
              <a:t>30.09.2022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4A75ADE4-06D9-4FDC-B276-B461F1F95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F45263B-43B3-4DB0-A7FA-4984F935C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934E-01D9-4581-A7AB-3D39B14279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9669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62B275-14ED-4197-AF6E-909DD2645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630EA83-3752-4E61-8F47-FBD43F3EE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94D9-C435-4665-B0BC-F93E9FE62EC4}" type="datetimeFigureOut">
              <a:rPr lang="pl-PL" smtClean="0"/>
              <a:t>30.09.2022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A8A5340-6A0C-4CFC-B28A-8A7FD0955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66AA614-51FC-4CD8-9817-6FC4AA15D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934E-01D9-4581-A7AB-3D39B14279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4513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F85E36AA-A1FD-4970-A8A5-878B7FC57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94D9-C435-4665-B0BC-F93E9FE62EC4}" type="datetimeFigureOut">
              <a:rPr lang="pl-PL" smtClean="0"/>
              <a:t>30.09.2022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0F6A6F53-A387-471D-BEEA-9CD8BCE9B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398BFC3-E3E4-4151-81E5-FBF0C5CB5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934E-01D9-4581-A7AB-3D39B14279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4275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DDA31C-9C66-4730-8CE0-F888E2A09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4E4F17-DC41-4BF8-A77B-4FF9F12FD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3CED8A1-822D-4A34-A78D-D958D0B333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35243E6-B24C-4C8A-99FE-57125A9B5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94D9-C435-4665-B0BC-F93E9FE62EC4}" type="datetimeFigureOut">
              <a:rPr lang="pl-PL" smtClean="0"/>
              <a:t>30.09.2022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4B39A2F-CAAC-4180-A370-4A128A933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81F729D-5053-4AD2-93C7-1C43543D9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934E-01D9-4581-A7AB-3D39B14279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182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583584-F786-4E19-8C64-BC4ABFD0C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8BA103C5-0557-46E4-95DC-06B5B660C5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E7CFE50-D46B-4DFD-923F-DAED0E0E8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C54C294-4805-4E75-A18B-C09B9E379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94D9-C435-4665-B0BC-F93E9FE62EC4}" type="datetimeFigureOut">
              <a:rPr lang="pl-PL" smtClean="0"/>
              <a:t>30.09.2022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CF3496B-22F9-4510-A72E-C54C6B232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CFA5FC3-1D71-4D94-873D-A0C227B79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934E-01D9-4581-A7AB-3D39B14279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6068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FB6B463-994D-49C9-9CE1-E60199726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6B481AB-8148-4791-B686-9A2CB08C2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57BB44B-107F-41F6-BF26-8E9C6D5B47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294D9-C435-4665-B0BC-F93E9FE62EC4}" type="datetimeFigureOut">
              <a:rPr lang="pl-PL" smtClean="0"/>
              <a:t>30.09.2022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158CB28-7B21-48DE-A5A7-6BEF7AF24B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CC74CE3-73EA-451F-9661-8ED630FADB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3934E-01D9-4581-A7AB-3D39B14279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8144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pz.gov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525D15-220A-44CA-AC39-D089DCC74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24" y="365125"/>
            <a:ext cx="5591175" cy="6026150"/>
          </a:xfrm>
        </p:spPr>
        <p:txBody>
          <a:bodyPr>
            <a:normAutofit/>
          </a:bodyPr>
          <a:lstStyle/>
          <a:p>
            <a:pPr algn="ctr"/>
            <a:r>
              <a:rPr lang="pl-PL" sz="4800" b="1" dirty="0">
                <a:solidFill>
                  <a:schemeClr val="accent1"/>
                </a:solidFill>
                <a:latin typeface="+mn-lt"/>
                <a:cs typeface="Aharoni" panose="02010803020104030203" pitchFamily="2" charset="-79"/>
              </a:rPr>
              <a:t>URZĄD ONLINE</a:t>
            </a:r>
            <a:br>
              <a:rPr lang="pl-PL" sz="4800" b="1" dirty="0">
                <a:solidFill>
                  <a:schemeClr val="accent1"/>
                </a:solidFill>
                <a:latin typeface="+mn-lt"/>
                <a:cs typeface="Aharoni" panose="02010803020104030203" pitchFamily="2" charset="-79"/>
              </a:rPr>
            </a:br>
            <a:br>
              <a:rPr lang="pl-PL" sz="3000" b="1" dirty="0">
                <a:solidFill>
                  <a:schemeClr val="accent1"/>
                </a:solidFill>
                <a:latin typeface="+mn-lt"/>
                <a:cs typeface="Aharoni" panose="02010803020104030203" pitchFamily="2" charset="-79"/>
              </a:rPr>
            </a:br>
            <a:r>
              <a:rPr lang="pl-PL" sz="2000" b="1" dirty="0">
                <a:solidFill>
                  <a:schemeClr val="accent1"/>
                </a:solidFill>
                <a:latin typeface="+mn-lt"/>
                <a:cs typeface="Aharoni" panose="02010803020104030203" pitchFamily="2" charset="-79"/>
              </a:rPr>
              <a:t>Prowadzenie:</a:t>
            </a:r>
            <a:br>
              <a:rPr lang="pl-PL" sz="2000" b="1" dirty="0">
                <a:solidFill>
                  <a:schemeClr val="accent1"/>
                </a:solidFill>
                <a:latin typeface="+mn-lt"/>
                <a:cs typeface="Aharoni" panose="02010803020104030203" pitchFamily="2" charset="-79"/>
              </a:rPr>
            </a:br>
            <a:r>
              <a:rPr lang="pl-PL" sz="2000" b="1" dirty="0">
                <a:solidFill>
                  <a:schemeClr val="accent1"/>
                </a:solidFill>
                <a:latin typeface="+mn-lt"/>
                <a:cs typeface="Aharoni" panose="02010803020104030203" pitchFamily="2" charset="-79"/>
              </a:rPr>
              <a:t>Łukasz Szczepańczyk</a:t>
            </a:r>
            <a:br>
              <a:rPr lang="pl-PL" sz="7200" b="1">
                <a:solidFill>
                  <a:schemeClr val="accent1"/>
                </a:solidFill>
                <a:latin typeface="+mn-lt"/>
                <a:cs typeface="Aharoni" panose="02010803020104030203" pitchFamily="2" charset="-79"/>
              </a:rPr>
            </a:br>
            <a:endParaRPr lang="pl-PL" sz="6000" b="1" dirty="0">
              <a:solidFill>
                <a:schemeClr val="accent1"/>
              </a:solidFill>
              <a:latin typeface="+mn-lt"/>
              <a:cs typeface="Aharoni" panose="02010803020104030203" pitchFamily="2" charset="-79"/>
            </a:endParaRPr>
          </a:p>
        </p:txBody>
      </p:sp>
      <p:pic>
        <p:nvPicPr>
          <p:cNvPr id="7" name="Symbol zastępczy zawartości 6" descr="Obraz zawierający tekst, wizytówka&#10;&#10;Opis wygenerowany automatycznie">
            <a:extLst>
              <a:ext uri="{FF2B5EF4-FFF2-40B4-BE49-F238E27FC236}">
                <a16:creationId xmlns:a16="http://schemas.microsoft.com/office/drawing/2014/main" id="{9D0703FA-1428-4EEB-AB1C-123E7ABEF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661" y="-32546"/>
            <a:ext cx="5512436" cy="6890546"/>
          </a:xfrm>
        </p:spPr>
      </p:pic>
    </p:spTree>
    <p:extLst>
      <p:ext uri="{BB962C8B-B14F-4D97-AF65-F5344CB8AC3E}">
        <p14:creationId xmlns:p14="http://schemas.microsoft.com/office/powerpoint/2010/main" val="855922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Profil zaufany – jak go założyć?</a:t>
            </a:r>
          </a:p>
          <a:p>
            <a:pPr marL="0" indent="0" algn="ctr">
              <a:buNone/>
            </a:pPr>
            <a:endParaRPr lang="pl-PL" sz="72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2CC1EA8F-3761-4687-8DB1-082A82DD27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832" y="1885950"/>
            <a:ext cx="10282279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633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Profil zaufany – jak go założyć ?</a:t>
            </a:r>
          </a:p>
          <a:p>
            <a:pPr marL="0" indent="0" algn="ctr">
              <a:buNone/>
            </a:pPr>
            <a:endParaRPr lang="pl-PL" sz="72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44076AAC-DFDE-4F6C-8DFF-9C62231AF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5" y="1784227"/>
            <a:ext cx="2962276" cy="352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793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Profil zaufany – jak go założyć</a:t>
            </a:r>
          </a:p>
          <a:p>
            <a:pPr marL="0" indent="0" algn="ctr">
              <a:buNone/>
            </a:pPr>
            <a:endParaRPr lang="pl-PL" sz="72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DC91A11-1A78-4E6F-AA07-059BDDE056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7489" y="1930858"/>
            <a:ext cx="3807642" cy="349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83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Profil zaufany – jak go założyć ?</a:t>
            </a:r>
          </a:p>
          <a:p>
            <a:pPr marL="0" indent="0" algn="ctr">
              <a:buNone/>
            </a:pPr>
            <a:endParaRPr lang="pl-PL" sz="72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779B7432-97CE-4769-9918-44FD29121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4150" y="2000250"/>
            <a:ext cx="67437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495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Profil zaufany – jak go założyć ?</a:t>
            </a:r>
          </a:p>
          <a:p>
            <a:pPr marL="0" indent="0" algn="ctr">
              <a:buNone/>
            </a:pPr>
            <a:endParaRPr lang="pl-PL" sz="72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D905C4D4-FB74-4F0A-8F75-534B4425D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4611" y="1943100"/>
            <a:ext cx="696277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217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Profil zaufany – jak go założyć ?</a:t>
            </a:r>
          </a:p>
          <a:p>
            <a:pPr marL="0" indent="0" algn="ctr">
              <a:buNone/>
            </a:pPr>
            <a:endParaRPr lang="pl-PL" sz="72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31109A7B-B8AF-4ACB-BF87-3E27E2D5C6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4772" y="1865535"/>
            <a:ext cx="8067675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062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Profil zaufany – jak go założyć ?</a:t>
            </a:r>
          </a:p>
          <a:p>
            <a:pPr marL="0" indent="0" algn="ctr">
              <a:buNone/>
            </a:pPr>
            <a:endParaRPr lang="pl-PL" sz="72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D8F4772-D9B3-409C-934C-883113776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312" y="2405062"/>
            <a:ext cx="10515599" cy="241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6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Profil zaufany – jak go założyć ?</a:t>
            </a:r>
          </a:p>
          <a:p>
            <a:pPr marL="0" indent="0" algn="ctr">
              <a:buNone/>
            </a:pPr>
            <a:endParaRPr lang="pl-PL" sz="72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B8C1508E-3F69-4004-94D8-C598089D0A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3615" y="1787677"/>
            <a:ext cx="4315218" cy="387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86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Profil zaufany – jak go założyć ?</a:t>
            </a:r>
          </a:p>
          <a:p>
            <a:pPr marL="0" indent="0" algn="ctr">
              <a:buNone/>
            </a:pPr>
            <a:endParaRPr lang="pl-PL" sz="72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F0A8833-FD98-463E-A2C8-837868488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838" y="1767461"/>
            <a:ext cx="3973448" cy="406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277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Profil zaufany – jak go założyć ?</a:t>
            </a:r>
          </a:p>
          <a:p>
            <a:pPr marL="0" indent="0" algn="ctr">
              <a:buNone/>
            </a:pPr>
            <a:endParaRPr lang="pl-PL" sz="72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F0A8833-FD98-463E-A2C8-8378684880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1877" y="1770366"/>
            <a:ext cx="3674981" cy="388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616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3F303D-FB94-4C74-880D-3D5BED655B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75B329A-1997-4ADE-B219-D079B016DA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251AC04-107B-4B45-BD33-8D40C9F4D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27" y="263695"/>
            <a:ext cx="11554273" cy="648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07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Profil zaufany – jak go założyć ?</a:t>
            </a:r>
          </a:p>
          <a:p>
            <a:pPr marL="0" indent="0" algn="ctr">
              <a:buNone/>
            </a:pPr>
            <a:endParaRPr lang="pl-PL" sz="72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F0A8833-FD98-463E-A2C8-8378684880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1295" y="1709714"/>
            <a:ext cx="4260915" cy="371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87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Profil zaufany – jak go założyć ?</a:t>
            </a:r>
          </a:p>
          <a:p>
            <a:pPr marL="0" indent="0" algn="ctr">
              <a:buNone/>
            </a:pPr>
            <a:endParaRPr lang="pl-PL" sz="72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29FF44FB-24C5-43D8-96E9-957D6E8FA5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1101" y="1220380"/>
            <a:ext cx="7903590" cy="426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54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Profil zaufany – jak go założyć ?</a:t>
            </a:r>
          </a:p>
          <a:p>
            <a:pPr marL="0" indent="0" algn="ctr">
              <a:buNone/>
            </a:pPr>
            <a:endParaRPr lang="pl-PL" sz="72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29FF44FB-24C5-43D8-96E9-957D6E8FA5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1101" y="1220380"/>
            <a:ext cx="7903590" cy="426562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E4C54A4-50A5-4C80-BEE5-09C6B04DCD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2548"/>
            <a:ext cx="12192000" cy="669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98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Profil zaufany – jak go założyć ?</a:t>
            </a:r>
          </a:p>
          <a:p>
            <a:pPr marL="0" indent="0" algn="ctr">
              <a:buNone/>
            </a:pPr>
            <a:endParaRPr lang="pl-PL" sz="72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29FF44FB-24C5-43D8-96E9-957D6E8FA5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1101" y="1220380"/>
            <a:ext cx="7903590" cy="426562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E4C54A4-50A5-4C80-BEE5-09C6B04DCD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890"/>
            <a:ext cx="12192000" cy="658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36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Profil zaufany – jak go założyć ?</a:t>
            </a:r>
          </a:p>
          <a:p>
            <a:pPr marL="0" indent="0" algn="ctr">
              <a:buNone/>
            </a:pPr>
            <a:endParaRPr lang="pl-PL" sz="72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29FF44FB-24C5-43D8-96E9-957D6E8FA5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1101" y="1220380"/>
            <a:ext cx="7903590" cy="426562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E4C54A4-50A5-4C80-BEE5-09C6B04DCD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889"/>
            <a:ext cx="12192000" cy="678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43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Profil zaufany – jak go założyć ?</a:t>
            </a:r>
          </a:p>
          <a:p>
            <a:pPr marL="0" indent="0" algn="ctr">
              <a:buNone/>
            </a:pPr>
            <a:endParaRPr lang="pl-PL" sz="72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29FF44FB-24C5-43D8-96E9-957D6E8FA5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1101" y="1220380"/>
            <a:ext cx="7903590" cy="426562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E4C54A4-50A5-4C80-BEE5-09C6B04DCD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72357"/>
            <a:ext cx="12192000" cy="415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629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Podsumowanie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514350" indent="-514350" algn="just">
              <a:buAutoNum type="arabicPeriod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Nauczyliśmy się co to jest profil zaufany</a:t>
            </a:r>
          </a:p>
          <a:p>
            <a:pPr marL="514350" indent="-514350" algn="just">
              <a:buAutoNum type="arabicPeriod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Jak założyć profil zaufany</a:t>
            </a:r>
          </a:p>
          <a:p>
            <a:pPr marL="457200" indent="-457200" algn="just">
              <a:buAutoNum type="arabicPeriod"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ctr">
              <a:buNone/>
            </a:pPr>
            <a:endParaRPr lang="pl-PL" sz="72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966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Obywatel.gov.pl</a:t>
            </a:r>
          </a:p>
          <a:p>
            <a:pPr marL="457200" indent="-457200" algn="just">
              <a:buAutoNum type="arabicPeriod"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ctr">
              <a:buNone/>
            </a:pPr>
            <a:endParaRPr lang="pl-PL" sz="72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666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Obywatel.gov.pl</a:t>
            </a:r>
          </a:p>
          <a:p>
            <a:pPr marL="457200" indent="-457200" algn="just">
              <a:buAutoNum type="arabicPeriod"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ctr">
              <a:buNone/>
            </a:pPr>
            <a:endParaRPr lang="pl-PL" sz="72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859D7899-A715-44AA-9FCA-8C81556181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25369"/>
            <a:ext cx="12192000" cy="718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129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Obywatel.gov.pl</a:t>
            </a:r>
          </a:p>
          <a:p>
            <a:pPr marL="457200" indent="-457200" algn="just">
              <a:buAutoNum type="arabicPeriod"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ctr">
              <a:buNone/>
            </a:pPr>
            <a:endParaRPr lang="pl-PL" sz="72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859D7899-A715-44AA-9FCA-8C8155618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553" y="-78235"/>
            <a:ext cx="11763220" cy="718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515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DA9513-E1AF-4E66-BAE9-15EDDCB6D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pl-PL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ctr">
              <a:buNone/>
            </a:pPr>
            <a:r>
              <a:rPr lang="pl-PL" sz="72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www.radiosovo.pl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4800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Obywatel.gov.pl</a:t>
            </a:r>
          </a:p>
          <a:p>
            <a:pPr marL="457200" indent="-457200" algn="just">
              <a:buAutoNum type="arabicPeriod"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ctr">
              <a:buNone/>
            </a:pPr>
            <a:endParaRPr lang="pl-PL" sz="72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859D7899-A715-44AA-9FCA-8C8155618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553" y="285388"/>
            <a:ext cx="11763220" cy="645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876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Obywatel.gov.pl</a:t>
            </a:r>
          </a:p>
          <a:p>
            <a:pPr marL="457200" indent="-457200" algn="just">
              <a:buAutoNum type="arabicPeriod"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ctr">
              <a:buNone/>
            </a:pPr>
            <a:endParaRPr lang="pl-PL" sz="72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859D7899-A715-44AA-9FCA-8C8155618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527" y="285388"/>
            <a:ext cx="11441272" cy="645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587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Obywatel.gov.pl</a:t>
            </a:r>
          </a:p>
          <a:p>
            <a:pPr marL="457200" indent="-457200" algn="just">
              <a:buAutoNum type="arabicPeriod"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ctr">
              <a:buNone/>
            </a:pPr>
            <a:endParaRPr lang="pl-PL" sz="72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859D7899-A715-44AA-9FCA-8C8155618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7029" y="1278383"/>
            <a:ext cx="4664809" cy="420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4491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Obywatel.gov.pl</a:t>
            </a:r>
          </a:p>
          <a:p>
            <a:pPr marL="457200" indent="-457200" algn="just">
              <a:buAutoNum type="arabicPeriod"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ctr">
              <a:buNone/>
            </a:pPr>
            <a:endParaRPr lang="pl-PL" sz="72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859D7899-A715-44AA-9FCA-8C8155618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202" y="38890"/>
            <a:ext cx="11593266" cy="670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03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Obywatel.gov.pl</a:t>
            </a:r>
          </a:p>
          <a:p>
            <a:pPr marL="457200" indent="-457200" algn="just">
              <a:buAutoNum type="arabicPeriod"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ctr">
              <a:buNone/>
            </a:pPr>
            <a:endParaRPr lang="pl-PL" sz="72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859D7899-A715-44AA-9FCA-8C8155618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91" y="38891"/>
            <a:ext cx="11920477" cy="562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5777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Obywatel.gov.pl</a:t>
            </a:r>
          </a:p>
          <a:p>
            <a:pPr marL="457200" indent="-457200" algn="just">
              <a:buAutoNum type="arabicPeriod"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ctr">
              <a:buNone/>
            </a:pPr>
            <a:endParaRPr lang="pl-PL" sz="72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859D7899-A715-44AA-9FCA-8C8155618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561" y="38890"/>
            <a:ext cx="11734212" cy="562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2546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Obywatel.gov.pl </a:t>
            </a: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  <a:sym typeface="Wingdings" panose="05000000000000000000" pitchFamily="2" charset="2"/>
              </a:rPr>
              <a:t>      EPUAP.gov.pl</a:t>
            </a: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457200" indent="-457200" algn="just">
              <a:buAutoNum type="arabicPeriod"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ctr">
              <a:buNone/>
            </a:pPr>
            <a:endParaRPr lang="pl-PL" sz="72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2620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Obywatel.gov.pl</a:t>
            </a:r>
          </a:p>
          <a:p>
            <a:pPr marL="457200" indent="-457200" algn="just">
              <a:buAutoNum type="arabicPeriod"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ctr">
              <a:buNone/>
            </a:pPr>
            <a:endParaRPr lang="pl-PL" sz="72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859D7899-A715-44AA-9FCA-8C8155618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951" y="38890"/>
            <a:ext cx="11833090" cy="5626618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EFD51C49-26E9-4A1B-AEDC-B4CDBDC178D2}"/>
              </a:ext>
            </a:extLst>
          </p:cNvPr>
          <p:cNvSpPr/>
          <p:nvPr/>
        </p:nvSpPr>
        <p:spPr>
          <a:xfrm>
            <a:off x="8974318" y="636237"/>
            <a:ext cx="2168164" cy="535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1081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Obywatel.gov.pl</a:t>
            </a:r>
          </a:p>
          <a:p>
            <a:pPr marL="457200" indent="-457200" algn="just">
              <a:buAutoNum type="arabicPeriod"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ctr">
              <a:buNone/>
            </a:pPr>
            <a:endParaRPr lang="pl-PL" sz="72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859D7899-A715-44AA-9FCA-8C8155618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951" y="2127504"/>
            <a:ext cx="11833090" cy="1449390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EFD51C49-26E9-4A1B-AEDC-B4CDBDC178D2}"/>
              </a:ext>
            </a:extLst>
          </p:cNvPr>
          <p:cNvSpPr/>
          <p:nvPr/>
        </p:nvSpPr>
        <p:spPr>
          <a:xfrm>
            <a:off x="8974318" y="636237"/>
            <a:ext cx="2168164" cy="535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27646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Obywatel.gov.pl</a:t>
            </a:r>
          </a:p>
          <a:p>
            <a:pPr marL="457200" indent="-457200" algn="just">
              <a:buAutoNum type="arabicPeriod"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ctr">
              <a:buNone/>
            </a:pPr>
            <a:endParaRPr lang="pl-PL" sz="72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859D7899-A715-44AA-9FCA-8C8155618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695" y="11139"/>
            <a:ext cx="11526331" cy="5568477"/>
          </a:xfrm>
          <a:prstGeom prst="rect">
            <a:avLst/>
          </a:prstGeom>
        </p:spPr>
      </p:pic>
      <p:sp>
        <p:nvSpPr>
          <p:cNvPr id="6" name="Owal 5">
            <a:extLst>
              <a:ext uri="{FF2B5EF4-FFF2-40B4-BE49-F238E27FC236}">
                <a16:creationId xmlns:a16="http://schemas.microsoft.com/office/drawing/2014/main" id="{0B62A8A2-3E7F-4ECB-98A1-260006636639}"/>
              </a:ext>
            </a:extLst>
          </p:cNvPr>
          <p:cNvSpPr/>
          <p:nvPr/>
        </p:nvSpPr>
        <p:spPr>
          <a:xfrm>
            <a:off x="2912882" y="367645"/>
            <a:ext cx="414780" cy="3959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2372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O czym dziś porozmawiamy?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457200" indent="-457200" algn="just">
              <a:buAutoNum type="arabicPeriod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Co to jest profil zaufany? Jak go założyć?</a:t>
            </a:r>
          </a:p>
          <a:p>
            <a:pPr marL="457200" indent="-457200" algn="just">
              <a:buAutoNum type="arabicPeriod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Serwis obywatel.gov.pl</a:t>
            </a:r>
          </a:p>
          <a:p>
            <a:pPr marL="457200" indent="-457200" algn="just">
              <a:buAutoNum type="arabicPeriod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EPUAP</a:t>
            </a:r>
          </a:p>
          <a:p>
            <a:pPr marL="457200" indent="-457200" algn="just">
              <a:buAutoNum type="arabicPeriod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Rozliczanie PIT przez Internet</a:t>
            </a:r>
          </a:p>
          <a:p>
            <a:pPr marL="457200" indent="-457200" algn="just">
              <a:buAutoNum type="arabicPeriod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Aplikacja </a:t>
            </a:r>
            <a:r>
              <a:rPr lang="pl-PL" sz="3200" b="1" dirty="0" err="1">
                <a:solidFill>
                  <a:schemeClr val="accent1"/>
                </a:solidFill>
                <a:cs typeface="Aharoni" panose="02010803020104030203" pitchFamily="2" charset="-79"/>
              </a:rPr>
              <a:t>Mobywatel</a:t>
            </a: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457200" indent="-457200" algn="just">
              <a:buAutoNum type="arabicPeriod"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ctr">
              <a:buNone/>
            </a:pPr>
            <a:endParaRPr lang="pl-PL" sz="72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449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Obywatel.gov.pl</a:t>
            </a:r>
          </a:p>
          <a:p>
            <a:pPr marL="457200" indent="-457200" algn="just">
              <a:buAutoNum type="arabicPeriod"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ctr">
              <a:buNone/>
            </a:pPr>
            <a:endParaRPr lang="pl-PL" sz="72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859D7899-A715-44AA-9FCA-8C8155618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695" y="38890"/>
            <a:ext cx="11990895" cy="47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9016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Obywatel.gov.pl</a:t>
            </a:r>
          </a:p>
          <a:p>
            <a:pPr marL="457200" indent="-457200" algn="just">
              <a:buAutoNum type="arabicPeriod"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ctr">
              <a:buNone/>
            </a:pPr>
            <a:endParaRPr lang="pl-PL" sz="72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859D7899-A715-44AA-9FCA-8C8155618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889"/>
            <a:ext cx="12192000" cy="682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855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Obywatel.gov.pl</a:t>
            </a:r>
          </a:p>
          <a:p>
            <a:pPr marL="457200" indent="-457200" algn="just">
              <a:buAutoNum type="arabicPeriod"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ctr">
              <a:buNone/>
            </a:pPr>
            <a:endParaRPr lang="pl-PL" sz="72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859D7899-A715-44AA-9FCA-8C8155618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096" y="38889"/>
            <a:ext cx="11787808" cy="682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5289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Obywatel.gov.pl</a:t>
            </a:r>
          </a:p>
          <a:p>
            <a:pPr marL="457200" indent="-457200" algn="just">
              <a:buAutoNum type="arabicPeriod"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ctr">
              <a:buNone/>
            </a:pPr>
            <a:endParaRPr lang="pl-PL" sz="72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859D7899-A715-44AA-9FCA-8C8155618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096" y="148150"/>
            <a:ext cx="11787808" cy="660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481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Obywatel.gov.pl</a:t>
            </a:r>
          </a:p>
          <a:p>
            <a:pPr marL="457200" indent="-457200" algn="just">
              <a:buAutoNum type="arabicPeriod"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ctr">
              <a:buNone/>
            </a:pPr>
            <a:endParaRPr lang="pl-PL" sz="72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859D7899-A715-44AA-9FCA-8C8155618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2572" y="1213585"/>
            <a:ext cx="3648173" cy="432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229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Obywatel.gov.pl</a:t>
            </a:r>
          </a:p>
          <a:p>
            <a:pPr marL="457200" indent="-457200" algn="just">
              <a:buAutoNum type="arabicPeriod"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ctr">
              <a:buNone/>
            </a:pPr>
            <a:endParaRPr lang="pl-PL" sz="72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859D7899-A715-44AA-9FCA-8C8155618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2352" y="1781666"/>
            <a:ext cx="5511372" cy="352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2798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Obywatel.gov.pl</a:t>
            </a:r>
          </a:p>
          <a:p>
            <a:pPr marL="457200" indent="-457200" algn="just">
              <a:buAutoNum type="arabicPeriod"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ctr">
              <a:buNone/>
            </a:pPr>
            <a:endParaRPr lang="pl-PL" sz="72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859D7899-A715-44AA-9FCA-8C8155618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2352" y="1781666"/>
            <a:ext cx="5511372" cy="352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264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Obywatel.gov.pl</a:t>
            </a:r>
          </a:p>
          <a:p>
            <a:pPr marL="457200" indent="-457200" algn="just">
              <a:buAutoNum type="arabicPeriod"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ctr">
              <a:buNone/>
            </a:pPr>
            <a:endParaRPr lang="pl-PL" sz="72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859D7899-A715-44AA-9FCA-8C8155618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437" y="38890"/>
            <a:ext cx="11345724" cy="681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5929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Obywatel.gov.pl</a:t>
            </a:r>
          </a:p>
          <a:p>
            <a:pPr marL="457200" indent="-457200" algn="just">
              <a:buAutoNum type="arabicPeriod"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ctr">
              <a:buNone/>
            </a:pPr>
            <a:endParaRPr lang="pl-PL" sz="72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859D7899-A715-44AA-9FCA-8C8155618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1001" y="38890"/>
            <a:ext cx="11900999" cy="681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734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Podsumowanie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514350" indent="-514350" algn="just">
              <a:buAutoNum type="arabicPeriod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Poznaliśmy portal </a:t>
            </a:r>
            <a:r>
              <a:rPr lang="pl-PL" sz="3200" b="1" dirty="0" err="1">
                <a:solidFill>
                  <a:schemeClr val="accent1"/>
                </a:solidFill>
                <a:cs typeface="Aharoni" panose="02010803020104030203" pitchFamily="2" charset="-79"/>
              </a:rPr>
              <a:t>obywatel.gov.p</a:t>
            </a: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514350" indent="-514350" algn="just">
              <a:buAutoNum type="arabicPeriod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Poznaliśmy portal epuap.gov.pl</a:t>
            </a:r>
          </a:p>
          <a:p>
            <a:pPr marL="457200" indent="-457200" algn="just">
              <a:buAutoNum type="arabicPeriod"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ctr">
              <a:buNone/>
            </a:pPr>
            <a:endParaRPr lang="pl-PL" sz="72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21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Profil zaufany – co to?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Profil zaufany to zestaw informacji identyfikujących i opisujących osobę będącą użytkownikiem konta na </a:t>
            </a:r>
            <a:r>
              <a:rPr lang="pl-PL" sz="3200" b="1" dirty="0" err="1">
                <a:solidFill>
                  <a:schemeClr val="accent1"/>
                </a:solidFill>
                <a:cs typeface="Aharoni" panose="02010803020104030203" pitchFamily="2" charset="-79"/>
              </a:rPr>
              <a:t>ePUAP</a:t>
            </a: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, który został w wiarygodny sposób potwierdzony przez organ administracji publicznej pełniący funkcję „punktu potwierdzającego”.</a:t>
            </a:r>
          </a:p>
          <a:p>
            <a:pPr marL="457200" indent="-457200" algn="just">
              <a:buAutoNum type="arabicPeriod"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ctr">
              <a:buNone/>
            </a:pPr>
            <a:endParaRPr lang="pl-PL" sz="72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8205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Podatki.gov.pl – złóż PIT przez Internet</a:t>
            </a:r>
          </a:p>
          <a:p>
            <a:pPr marL="457200" indent="-457200" algn="just">
              <a:buAutoNum type="arabicPeriod"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ctr">
              <a:buNone/>
            </a:pPr>
            <a:endParaRPr lang="pl-PL" sz="72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63957821-75FF-460A-9C88-BB175225C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53581"/>
            <a:ext cx="12192000" cy="295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2063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Podatki.gov.pl – złóż PIT przez Internet</a:t>
            </a:r>
          </a:p>
          <a:p>
            <a:pPr marL="457200" indent="-457200" algn="just">
              <a:buAutoNum type="arabicPeriod"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ctr">
              <a:buNone/>
            </a:pPr>
            <a:endParaRPr lang="pl-PL" sz="72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63957821-75FF-460A-9C88-BB175225C8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2689" y="1800519"/>
            <a:ext cx="6019386" cy="362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9719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Podatki.gov.pl – złóż PIT przez Internet</a:t>
            </a:r>
          </a:p>
          <a:p>
            <a:pPr marL="457200" indent="-457200" algn="just">
              <a:buAutoNum type="arabicPeriod"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ctr">
              <a:buNone/>
            </a:pPr>
            <a:endParaRPr lang="pl-PL" sz="72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63957821-75FF-460A-9C88-BB175225C8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38" y="162340"/>
            <a:ext cx="12111162" cy="665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118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Podatki.gov.pl – złóż PIT przez Internet</a:t>
            </a:r>
          </a:p>
          <a:p>
            <a:pPr marL="457200" indent="-457200" algn="just">
              <a:buAutoNum type="arabicPeriod"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ctr">
              <a:buNone/>
            </a:pPr>
            <a:endParaRPr lang="pl-PL" sz="72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63957821-75FF-460A-9C88-BB175225C8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826" y="108390"/>
            <a:ext cx="12111162" cy="674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1621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Podatki.gov.pl – złóż PIT przez Internet</a:t>
            </a:r>
          </a:p>
          <a:p>
            <a:pPr marL="457200" indent="-457200" algn="just">
              <a:buAutoNum type="arabicPeriod"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ctr">
              <a:buNone/>
            </a:pPr>
            <a:endParaRPr lang="pl-PL" sz="72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63957821-75FF-460A-9C88-BB175225C8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826" y="108390"/>
            <a:ext cx="12111162" cy="674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479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Podatki.gov.pl – złóż PIT przez Internet</a:t>
            </a:r>
          </a:p>
          <a:p>
            <a:pPr marL="457200" indent="-457200" algn="just">
              <a:buAutoNum type="arabicPeriod"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ctr">
              <a:buNone/>
            </a:pPr>
            <a:endParaRPr lang="pl-PL" sz="72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63957821-75FF-460A-9C88-BB175225C8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38" y="165205"/>
            <a:ext cx="12111162" cy="665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581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Podatki.gov.pl – złóż PIT przez Internet</a:t>
            </a:r>
          </a:p>
          <a:p>
            <a:pPr marL="457200" indent="-457200" algn="just">
              <a:buAutoNum type="arabicPeriod"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ctr">
              <a:buNone/>
            </a:pPr>
            <a:endParaRPr lang="pl-PL" sz="72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63957821-75FF-460A-9C88-BB175225C8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520" y="2119552"/>
            <a:ext cx="11806362" cy="321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57845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Podsumowanie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514350" indent="-514350" algn="just">
              <a:buAutoNum type="arabicPeriod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Dowiedzieliśmy się jak wysłać PIT przez Internet</a:t>
            </a:r>
          </a:p>
          <a:p>
            <a:pPr marL="457200" indent="-457200" algn="just">
              <a:buAutoNum type="arabicPeriod"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ctr">
              <a:buNone/>
            </a:pPr>
            <a:endParaRPr lang="pl-PL" sz="72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566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5"/>
            <a:ext cx="9946064" cy="414202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Aplikacja </a:t>
            </a:r>
            <a:r>
              <a:rPr lang="pl-PL" sz="3200" b="1" dirty="0" err="1">
                <a:solidFill>
                  <a:schemeClr val="accent1"/>
                </a:solidFill>
                <a:cs typeface="Aharoni" panose="02010803020104030203" pitchFamily="2" charset="-79"/>
              </a:rPr>
              <a:t>mObywatel</a:t>
            </a: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r>
              <a:rPr lang="pl-PL" sz="3200" b="1" dirty="0" err="1">
                <a:solidFill>
                  <a:schemeClr val="accent1"/>
                </a:solidFill>
                <a:cs typeface="Aharoni" panose="02010803020104030203" pitchFamily="2" charset="-79"/>
              </a:rPr>
              <a:t>mObywatel</a:t>
            </a: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 to cyfrowy portfel na dokumenty i usługi. Dzięki aplikacji:</a:t>
            </a: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👉 bezpiecznie pobierasz i okazujesz swoje dane,</a:t>
            </a: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👉 realizujesz </a:t>
            </a:r>
            <a:r>
              <a:rPr lang="pl-PL" sz="3200" b="1" dirty="0" err="1">
                <a:solidFill>
                  <a:schemeClr val="accent1"/>
                </a:solidFill>
                <a:cs typeface="Aharoni" panose="02010803020104030203" pitchFamily="2" charset="-79"/>
              </a:rPr>
              <a:t>eRecepty</a:t>
            </a: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 bez podawania numeru PESEL,</a:t>
            </a: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👉 realizujesz zniżki, korzystasz z przywilejów dla dużych rodzin (3+)</a:t>
            </a: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👉 przechowujesz potwierdzenie szczepienia przeciwko COVID-19,</a:t>
            </a:r>
            <a:endParaRPr lang="pl-PL" sz="72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924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5"/>
            <a:ext cx="9946064" cy="41420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Aplikacja </a:t>
            </a:r>
            <a:r>
              <a:rPr lang="pl-PL" sz="3200" b="1" dirty="0" err="1">
                <a:solidFill>
                  <a:schemeClr val="accent1"/>
                </a:solidFill>
                <a:cs typeface="Aharoni" panose="02010803020104030203" pitchFamily="2" charset="-79"/>
              </a:rPr>
              <a:t>mObywatel</a:t>
            </a: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👉 potwierdzasz nabyte uprawnienia kierowcy,</a:t>
            </a: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👉 sprawdzasz swoje punkty karne,</a:t>
            </a: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👉 okazujesz i sprawdzasz dane swojego samochodu,</a:t>
            </a: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👉 korzystasz z </a:t>
            </a:r>
            <a:r>
              <a:rPr lang="pl-PL" sz="3200" b="1" dirty="0" err="1">
                <a:solidFill>
                  <a:schemeClr val="accent1"/>
                </a:solidFill>
                <a:cs typeface="Aharoni" panose="02010803020104030203" pitchFamily="2" charset="-79"/>
              </a:rPr>
              <a:t>mLegitymacji</a:t>
            </a: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 szkolnej lub studenckiej.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00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Posiadacz profilu zaufanego uzyskuje dostęp do funkcji:</a:t>
            </a: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„podpisu zaufanego” – podpisu elektronicznego umożliwiającego uwierzytelnienie dokumentów elektronicznych wnoszonych do organów administracji publicznej oraz potwierdzenie faktu otrzymania dokumentów elektronicznych doręczanych przez te organy,</a:t>
            </a: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elektronicznej identyfikacji własnej osoby w systemach teleinformatycznych.</a:t>
            </a:r>
          </a:p>
          <a:p>
            <a:pPr marL="0" indent="0" algn="ctr">
              <a:buNone/>
            </a:pPr>
            <a:endParaRPr lang="pl-PL" sz="72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99259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5"/>
            <a:ext cx="9946064" cy="41420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Aplikacja </a:t>
            </a:r>
            <a:r>
              <a:rPr lang="pl-PL" sz="3200" b="1" dirty="0" err="1">
                <a:solidFill>
                  <a:schemeClr val="accent1"/>
                </a:solidFill>
                <a:cs typeface="Aharoni" panose="02010803020104030203" pitchFamily="2" charset="-79"/>
              </a:rPr>
              <a:t>mObywatel</a:t>
            </a: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👉 potwierdzasz nabyte uprawnienia kierowcy,</a:t>
            </a: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👉 sprawdzasz swoje punkty karne,</a:t>
            </a: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👉 okazujesz i sprawdzasz dane swojego samochodu,</a:t>
            </a: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👉 korzystasz z </a:t>
            </a:r>
            <a:r>
              <a:rPr lang="pl-PL" sz="3200" b="1" dirty="0" err="1">
                <a:solidFill>
                  <a:schemeClr val="accent1"/>
                </a:solidFill>
                <a:cs typeface="Aharoni" panose="02010803020104030203" pitchFamily="2" charset="-79"/>
              </a:rPr>
              <a:t>mLegitymacji</a:t>
            </a: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 szkolnej lub studenckiej.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59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5"/>
            <a:ext cx="9946064" cy="41420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Aplikacja </a:t>
            </a:r>
            <a:r>
              <a:rPr lang="pl-PL" sz="3200" b="1" dirty="0" err="1">
                <a:solidFill>
                  <a:schemeClr val="accent1"/>
                </a:solidFill>
                <a:cs typeface="Aharoni" panose="02010803020104030203" pitchFamily="2" charset="-79"/>
              </a:rPr>
              <a:t>mObywatel</a:t>
            </a: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👉 potwierdzasz nabyte uprawnienia kierowcy,</a:t>
            </a: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👉 sprawdzasz swoje punkty karne,</a:t>
            </a: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👉 okazujesz i sprawdzasz dane swojego samochodu,</a:t>
            </a: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👉 korzystasz z </a:t>
            </a:r>
            <a:r>
              <a:rPr lang="pl-PL" sz="3200" b="1" dirty="0" err="1">
                <a:solidFill>
                  <a:schemeClr val="accent1"/>
                </a:solidFill>
                <a:cs typeface="Aharoni" panose="02010803020104030203" pitchFamily="2" charset="-79"/>
              </a:rPr>
              <a:t>mLegitymacji</a:t>
            </a: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 szkolnej lub studenckiej.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5039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5"/>
            <a:ext cx="9946064" cy="41420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Aplikacja </a:t>
            </a:r>
            <a:r>
              <a:rPr lang="pl-PL" sz="3200" b="1" dirty="0" err="1">
                <a:solidFill>
                  <a:schemeClr val="accent1"/>
                </a:solidFill>
                <a:cs typeface="Aharoni" panose="02010803020104030203" pitchFamily="2" charset="-79"/>
              </a:rPr>
              <a:t>mObywatel</a:t>
            </a: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D0C256D8-5691-44E0-9B61-5E1C238ABE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39882"/>
            <a:ext cx="12192000" cy="41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9615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5"/>
            <a:ext cx="9946064" cy="41420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Aplikacja </a:t>
            </a:r>
            <a:r>
              <a:rPr lang="pl-PL" sz="3200" b="1" dirty="0" err="1">
                <a:solidFill>
                  <a:schemeClr val="accent1"/>
                </a:solidFill>
                <a:cs typeface="Aharoni" panose="02010803020104030203" pitchFamily="2" charset="-79"/>
              </a:rPr>
              <a:t>mObywatel</a:t>
            </a: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D0C256D8-5691-44E0-9B61-5E1C238ABE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04213"/>
            <a:ext cx="12192000" cy="290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104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5"/>
            <a:ext cx="9946064" cy="41420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Aplikacja </a:t>
            </a:r>
            <a:r>
              <a:rPr lang="pl-PL" sz="3200" b="1" dirty="0" err="1">
                <a:solidFill>
                  <a:schemeClr val="accent1"/>
                </a:solidFill>
                <a:cs typeface="Aharoni" panose="02010803020104030203" pitchFamily="2" charset="-79"/>
              </a:rPr>
              <a:t>mObywatel</a:t>
            </a: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D0C256D8-5691-44E0-9B61-5E1C238ABE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04213"/>
            <a:ext cx="12192000" cy="290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5235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5"/>
            <a:ext cx="9946064" cy="41420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6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AC8E7D67-29E7-403D-8127-ABEB3C59F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68" y="-5169"/>
            <a:ext cx="3167406" cy="686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548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5"/>
            <a:ext cx="9946064" cy="41420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C8E7D67-29E7-403D-8127-ABEB3C59F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64989" y="0"/>
            <a:ext cx="4044099" cy="612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0973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5"/>
            <a:ext cx="9946064" cy="41420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C8E7D67-29E7-403D-8127-ABEB3C59F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4445" y="-18729"/>
            <a:ext cx="3361370" cy="666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6990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Podsumowanie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514350" indent="-514350" algn="just">
              <a:buAutoNum type="arabicPeriod"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Poznaliśmy funkcjonalność aplikacji </a:t>
            </a:r>
            <a:r>
              <a:rPr lang="pl-PL" sz="3200" b="1">
                <a:solidFill>
                  <a:schemeClr val="accent1"/>
                </a:solidFill>
                <a:cs typeface="Aharoni" panose="02010803020104030203" pitchFamily="2" charset="-79"/>
              </a:rPr>
              <a:t>mObywatel</a:t>
            </a: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457200" indent="-457200" algn="just">
              <a:buAutoNum type="arabicPeriod"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ctr">
              <a:buNone/>
            </a:pPr>
            <a:endParaRPr lang="pl-PL" sz="72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70000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525D15-220A-44CA-AC39-D089DCC74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24" y="365125"/>
            <a:ext cx="5591175" cy="6026150"/>
          </a:xfrm>
        </p:spPr>
        <p:txBody>
          <a:bodyPr>
            <a:normAutofit/>
          </a:bodyPr>
          <a:lstStyle/>
          <a:p>
            <a:pPr algn="ctr"/>
            <a:r>
              <a:rPr lang="pl-PL" sz="7200" b="1" dirty="0">
                <a:solidFill>
                  <a:schemeClr val="accent1"/>
                </a:solidFill>
                <a:latin typeface="+mn-lt"/>
                <a:cs typeface="Aharoni" panose="02010803020104030203" pitchFamily="2" charset="-79"/>
              </a:rPr>
              <a:t>ZAPRASZAMY DO PYTAŃ</a:t>
            </a:r>
            <a:br>
              <a:rPr lang="pl-PL" sz="3000" b="1" dirty="0">
                <a:solidFill>
                  <a:schemeClr val="accent1"/>
                </a:solidFill>
                <a:latin typeface="+mn-lt"/>
                <a:cs typeface="Aharoni" panose="02010803020104030203" pitchFamily="2" charset="-79"/>
              </a:rPr>
            </a:br>
            <a:br>
              <a:rPr lang="pl-PL" sz="7200" b="1" dirty="0">
                <a:solidFill>
                  <a:schemeClr val="accent1"/>
                </a:solidFill>
                <a:latin typeface="+mn-lt"/>
                <a:cs typeface="Aharoni" panose="02010803020104030203" pitchFamily="2" charset="-79"/>
              </a:rPr>
            </a:br>
            <a:endParaRPr lang="pl-PL" sz="6000" b="1" dirty="0">
              <a:solidFill>
                <a:schemeClr val="accent1"/>
              </a:solidFill>
              <a:latin typeface="+mn-lt"/>
              <a:cs typeface="Aharoni" panose="02010803020104030203" pitchFamily="2" charset="-79"/>
            </a:endParaRPr>
          </a:p>
        </p:txBody>
      </p:sp>
      <p:pic>
        <p:nvPicPr>
          <p:cNvPr id="7" name="Symbol zastępczy zawartości 6" descr="Obraz zawierający tekst, wizytówka&#10;&#10;Opis wygenerowany automatycznie">
            <a:extLst>
              <a:ext uri="{FF2B5EF4-FFF2-40B4-BE49-F238E27FC236}">
                <a16:creationId xmlns:a16="http://schemas.microsoft.com/office/drawing/2014/main" id="{9D0703FA-1428-4EEB-AB1C-123E7ABEF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661" y="-32546"/>
            <a:ext cx="5512436" cy="6890546"/>
          </a:xfrm>
        </p:spPr>
      </p:pic>
    </p:spTree>
    <p:extLst>
      <p:ext uri="{BB962C8B-B14F-4D97-AF65-F5344CB8AC3E}">
        <p14:creationId xmlns:p14="http://schemas.microsoft.com/office/powerpoint/2010/main" val="454285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Profil zaufany strona</a:t>
            </a:r>
          </a:p>
          <a:p>
            <a:pPr marL="0" indent="0" algn="just">
              <a:buNone/>
            </a:pPr>
            <a:endParaRPr lang="pl-PL" sz="3200" b="1" dirty="0">
              <a:solidFill>
                <a:schemeClr val="accent1"/>
              </a:solidFill>
              <a:cs typeface="Aharoni" panose="02010803020104030203" pitchFamily="2" charset="-79"/>
            </a:endParaRPr>
          </a:p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  <a:hlinkClick r:id="rId2"/>
              </a:rPr>
              <a:t>www.pz.gov.pl</a:t>
            </a: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	</a:t>
            </a:r>
          </a:p>
          <a:p>
            <a:pPr marL="0" indent="0" algn="ctr">
              <a:buNone/>
            </a:pPr>
            <a:endParaRPr lang="pl-PL" sz="72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8196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525D15-220A-44CA-AC39-D089DCC74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24" y="365125"/>
            <a:ext cx="5591175" cy="6026150"/>
          </a:xfrm>
        </p:spPr>
        <p:txBody>
          <a:bodyPr>
            <a:normAutofit/>
          </a:bodyPr>
          <a:lstStyle/>
          <a:p>
            <a:pPr algn="ctr"/>
            <a:r>
              <a:rPr lang="pl-PL" sz="7200" b="1" dirty="0">
                <a:solidFill>
                  <a:schemeClr val="accent1"/>
                </a:solidFill>
                <a:latin typeface="+mn-lt"/>
                <a:cs typeface="Aharoni" panose="02010803020104030203" pitchFamily="2" charset="-79"/>
              </a:rPr>
              <a:t>ANKIETA</a:t>
            </a:r>
            <a:br>
              <a:rPr lang="pl-PL" sz="3000" b="1" dirty="0">
                <a:solidFill>
                  <a:schemeClr val="accent1"/>
                </a:solidFill>
                <a:latin typeface="+mn-lt"/>
                <a:cs typeface="Aharoni" panose="02010803020104030203" pitchFamily="2" charset="-79"/>
              </a:rPr>
            </a:br>
            <a:br>
              <a:rPr lang="pl-PL" sz="7200" b="1" dirty="0">
                <a:solidFill>
                  <a:schemeClr val="accent1"/>
                </a:solidFill>
                <a:latin typeface="+mn-lt"/>
                <a:cs typeface="Aharoni" panose="02010803020104030203" pitchFamily="2" charset="-79"/>
              </a:rPr>
            </a:br>
            <a:endParaRPr lang="pl-PL" sz="6000" b="1" dirty="0">
              <a:solidFill>
                <a:schemeClr val="accent1"/>
              </a:solidFill>
              <a:latin typeface="+mn-lt"/>
              <a:cs typeface="Aharoni" panose="02010803020104030203" pitchFamily="2" charset="-79"/>
            </a:endParaRPr>
          </a:p>
        </p:txBody>
      </p:sp>
      <p:pic>
        <p:nvPicPr>
          <p:cNvPr id="7" name="Symbol zastępczy zawartości 6" descr="Obraz zawierający tekst, wizytówka&#10;&#10;Opis wygenerowany automatycznie">
            <a:extLst>
              <a:ext uri="{FF2B5EF4-FFF2-40B4-BE49-F238E27FC236}">
                <a16:creationId xmlns:a16="http://schemas.microsoft.com/office/drawing/2014/main" id="{9D0703FA-1428-4EEB-AB1C-123E7ABEF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661" y="-32546"/>
            <a:ext cx="5512436" cy="6890546"/>
          </a:xfrm>
        </p:spPr>
      </p:pic>
    </p:spTree>
    <p:extLst>
      <p:ext uri="{BB962C8B-B14F-4D97-AF65-F5344CB8AC3E}">
        <p14:creationId xmlns:p14="http://schemas.microsoft.com/office/powerpoint/2010/main" val="268720660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525D15-220A-44CA-AC39-D089DCC74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24" y="365125"/>
            <a:ext cx="5591175" cy="6026150"/>
          </a:xfrm>
        </p:spPr>
        <p:txBody>
          <a:bodyPr>
            <a:normAutofit/>
          </a:bodyPr>
          <a:lstStyle/>
          <a:p>
            <a:pPr algn="ctr"/>
            <a:r>
              <a:rPr lang="pl-PL" sz="7200" b="1" dirty="0">
                <a:solidFill>
                  <a:schemeClr val="accent1"/>
                </a:solidFill>
                <a:latin typeface="+mn-lt"/>
                <a:cs typeface="Aharoni" panose="02010803020104030203" pitchFamily="2" charset="-79"/>
              </a:rPr>
              <a:t>DZIĘKUJEMY ZA UWAGĘ</a:t>
            </a:r>
            <a:br>
              <a:rPr lang="pl-PL" sz="3000" b="1" dirty="0">
                <a:solidFill>
                  <a:schemeClr val="accent1"/>
                </a:solidFill>
                <a:latin typeface="+mn-lt"/>
                <a:cs typeface="Aharoni" panose="02010803020104030203" pitchFamily="2" charset="-79"/>
              </a:rPr>
            </a:br>
            <a:br>
              <a:rPr lang="pl-PL" sz="7200" b="1" dirty="0">
                <a:solidFill>
                  <a:schemeClr val="accent1"/>
                </a:solidFill>
                <a:latin typeface="+mn-lt"/>
                <a:cs typeface="Aharoni" panose="02010803020104030203" pitchFamily="2" charset="-79"/>
              </a:rPr>
            </a:br>
            <a:endParaRPr lang="pl-PL" sz="6000" b="1" dirty="0">
              <a:solidFill>
                <a:schemeClr val="accent1"/>
              </a:solidFill>
              <a:latin typeface="+mn-lt"/>
              <a:cs typeface="Aharoni" panose="02010803020104030203" pitchFamily="2" charset="-79"/>
            </a:endParaRPr>
          </a:p>
        </p:txBody>
      </p:sp>
      <p:pic>
        <p:nvPicPr>
          <p:cNvPr id="7" name="Symbol zastępczy zawartości 6" descr="Obraz zawierający tekst, wizytówka&#10;&#10;Opis wygenerowany automatycznie">
            <a:extLst>
              <a:ext uri="{FF2B5EF4-FFF2-40B4-BE49-F238E27FC236}">
                <a16:creationId xmlns:a16="http://schemas.microsoft.com/office/drawing/2014/main" id="{9D0703FA-1428-4EEB-AB1C-123E7ABEF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661" y="-32546"/>
            <a:ext cx="5512436" cy="6890546"/>
          </a:xfrm>
        </p:spPr>
      </p:pic>
    </p:spTree>
    <p:extLst>
      <p:ext uri="{BB962C8B-B14F-4D97-AF65-F5344CB8AC3E}">
        <p14:creationId xmlns:p14="http://schemas.microsoft.com/office/powerpoint/2010/main" val="3754256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Profil zaufany – jak go założyć</a:t>
            </a:r>
          </a:p>
          <a:p>
            <a:pPr marL="0" indent="0" algn="ctr">
              <a:buNone/>
            </a:pPr>
            <a:endParaRPr lang="pl-PL" sz="72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88794B5E-259D-424C-AB49-97B8CF3E2A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7863" y="1758197"/>
            <a:ext cx="4467225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940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DCE37-CA8C-490D-9CA7-EADC03B2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>
                <a:solidFill>
                  <a:schemeClr val="accent1"/>
                </a:solidFill>
                <a:cs typeface="Aharoni" panose="02010803020104030203" pitchFamily="2" charset="-79"/>
              </a:rPr>
              <a:t>Profil zaufany – jak go założyć ?</a:t>
            </a:r>
          </a:p>
          <a:p>
            <a:pPr marL="0" indent="0" algn="ctr">
              <a:buNone/>
            </a:pPr>
            <a:endParaRPr lang="pl-PL" sz="72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7A10A91-764D-46B7-969E-46FB1DA4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0499"/>
            <a:ext cx="11287125" cy="981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638CAD-3DE9-46E8-BE4F-EA6719A9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5534816"/>
            <a:ext cx="10858501" cy="128429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ED9EEA4-085B-4DB9-9DA0-5819613B99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6900" y="1643330"/>
            <a:ext cx="7434262" cy="401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16201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6294</TotalTime>
  <Words>648</Words>
  <Application>Microsoft Office PowerPoint</Application>
  <PresentationFormat>Panoramiczny</PresentationFormat>
  <Paragraphs>114</Paragraphs>
  <Slides>71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71</vt:i4>
      </vt:variant>
    </vt:vector>
  </HeadingPairs>
  <TitlesOfParts>
    <vt:vector size="76" baseType="lpstr">
      <vt:lpstr>Aharoni</vt:lpstr>
      <vt:lpstr>Arial</vt:lpstr>
      <vt:lpstr>Calibri</vt:lpstr>
      <vt:lpstr>Calibri Light</vt:lpstr>
      <vt:lpstr>Motyw pakietu Office</vt:lpstr>
      <vt:lpstr>URZĄD ONLINE  Prowadzenie: Łukasz Szczepańczyk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ZAPRASZAMY DO PYTAŃ  </vt:lpstr>
      <vt:lpstr>ANKIETA  </vt:lpstr>
      <vt:lpstr>DZIĘKUJEMY ZA UWAGĘ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FILMY ONLINE Prowadzenie: Łukasz Szczepańczyk START   9:00</dc:title>
  <dc:creator>Łukasz</dc:creator>
  <cp:lastModifiedBy>Sudykowski Paweł</cp:lastModifiedBy>
  <cp:revision>9</cp:revision>
  <dcterms:created xsi:type="dcterms:W3CDTF">2021-11-22T19:16:31Z</dcterms:created>
  <dcterms:modified xsi:type="dcterms:W3CDTF">2022-09-30T13:39:12Z</dcterms:modified>
</cp:coreProperties>
</file>